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309" r:id="rId4"/>
    <p:sldId id="311" r:id="rId5"/>
    <p:sldId id="310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258" r:id="rId17"/>
    <p:sldId id="260" r:id="rId18"/>
    <p:sldId id="261" r:id="rId19"/>
    <p:sldId id="262" r:id="rId20"/>
    <p:sldId id="263" r:id="rId21"/>
    <p:sldId id="288" r:id="rId22"/>
    <p:sldId id="264" r:id="rId23"/>
    <p:sldId id="265" r:id="rId24"/>
    <p:sldId id="266" r:id="rId25"/>
    <p:sldId id="268" r:id="rId26"/>
    <p:sldId id="269" r:id="rId27"/>
    <p:sldId id="267" r:id="rId28"/>
    <p:sldId id="322" r:id="rId29"/>
    <p:sldId id="270" r:id="rId30"/>
    <p:sldId id="271" r:id="rId31"/>
    <p:sldId id="272" r:id="rId32"/>
    <p:sldId id="273" r:id="rId33"/>
    <p:sldId id="274" r:id="rId34"/>
    <p:sldId id="276" r:id="rId35"/>
    <p:sldId id="277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78" r:id="rId47"/>
    <p:sldId id="299" r:id="rId48"/>
    <p:sldId id="275" r:id="rId49"/>
    <p:sldId id="280" r:id="rId50"/>
    <p:sldId id="281" r:id="rId51"/>
    <p:sldId id="279" r:id="rId52"/>
    <p:sldId id="282" r:id="rId53"/>
    <p:sldId id="300" r:id="rId54"/>
    <p:sldId id="301" r:id="rId55"/>
    <p:sldId id="302" r:id="rId56"/>
    <p:sldId id="303" r:id="rId57"/>
    <p:sldId id="304" r:id="rId58"/>
    <p:sldId id="305" r:id="rId59"/>
    <p:sldId id="306" r:id="rId60"/>
    <p:sldId id="307" r:id="rId61"/>
    <p:sldId id="285" r:id="rId62"/>
    <p:sldId id="283" r:id="rId63"/>
    <p:sldId id="308" r:id="rId64"/>
    <p:sldId id="284" r:id="rId6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http://blogdoestudante.com.br/2020/05/26/redacao-do-enem-veja-como-fez-quem-tirou-nota-mi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3"/>
            <a:ext cx="8361229" cy="2470725"/>
          </a:xfrm>
        </p:spPr>
        <p:txBody>
          <a:bodyPr/>
          <a:lstStyle/>
          <a:p>
            <a:r>
              <a:rPr lang="pt-BR" sz="6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sz="6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sz="6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sz="6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sz="6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fazer a redação do enem</a:t>
            </a:r>
            <a:endParaRPr lang="en-US" sz="6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Palestra com o Professor Tinoco Luna</a:t>
            </a:r>
            <a:endParaRPr lang="en-US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77368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b="1" dirty="0"/>
          </a:p>
          <a:p>
            <a:pPr marL="0" indent="0" algn="ctr">
              <a:buNone/>
            </a:pP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TEMA ERA: </a:t>
            </a:r>
            <a:r>
              <a:rPr lang="pt-BR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“O SENTIDO DA VIDA”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23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“... </a:t>
            </a:r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sero</a:t>
            </a:r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mano tem uma missão…”</a:t>
            </a:r>
          </a:p>
          <a:p>
            <a:pPr marL="0" indent="0" algn="ctr">
              <a:buNone/>
            </a:pPr>
            <a:endParaRPr lang="pt-BR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 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minha, por exemplo, é ter que ler  isso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78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b="1" dirty="0" smtClean="0"/>
          </a:p>
          <a:p>
            <a:pPr marL="0" indent="0" algn="ctr">
              <a:buNone/>
            </a:pP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TEMA </a:t>
            </a: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ERA: </a:t>
            </a:r>
            <a:r>
              <a:rPr lang="pt-BR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“OS RECURSOS NATURAIS DO BRASIL”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3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“...Imaginem a bandeira do Brasil. O azul representa o céu , o verde representa as matas, e o amarelo o ouro. O ouro já foi roubado e as matas estão quase se indo. No dia em que roubarem nosso céu, ficaremos sem bandeira...”</a:t>
            </a:r>
          </a:p>
          <a:p>
            <a:pPr marL="0" indent="0" algn="just">
              <a:buNone/>
            </a:pPr>
            <a:endParaRPr lang="pt-BR" sz="3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 </a:t>
            </a:r>
            <a:r>
              <a:rPr lang="pt-BR" sz="3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Caraca</a:t>
            </a:r>
            <a:r>
              <a:rPr lang="pt-BR" sz="3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Ainda bem que temos aquela faixinha onde está escrito ‘Ordem e Progresso’ para amarrar na testa</a:t>
            </a:r>
            <a:r>
              <a:rPr lang="pt-BR" sz="3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pt-BR" sz="3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60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4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pt-BR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MOMENTO </a:t>
            </a:r>
            <a:r>
              <a:rPr lang="pt-BR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RUI BARBOSA: A VINGANÇA</a:t>
            </a:r>
            <a:endParaRPr lang="pt-BR" sz="3600" dirty="0" smtClean="0"/>
          </a:p>
        </p:txBody>
      </p:sp>
    </p:spTree>
    <p:extLst>
      <p:ext uri="{BB962C8B-B14F-4D97-AF65-F5344CB8AC3E}">
        <p14:creationId xmlns:p14="http://schemas.microsoft.com/office/powerpoint/2010/main" val="293851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684421"/>
            <a:ext cx="9601200" cy="418297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Oh, 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bucéfalo! ...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Não é pelo valor intrínseco dos bípedes palmípedes, mas pelo 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ato vil e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sorrateiro de galgares as  profanas minha residência. Se é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porque precisas, transijo; mas se é para zombar da minha alta prosopopeia de cidadão digno e honrado, dar-te-ei com minha bengala fosfórica e republicana, no alto da tua sinagoga, que reduzir-te-á a quinquagésima potência que o vulgo chama nada.</a:t>
            </a:r>
          </a:p>
          <a:p>
            <a:pPr marL="0" indent="0">
              <a:buNone/>
            </a:pP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Ai, ladrão, confuso</a:t>
            </a:r>
            <a:r>
              <a:rPr lang="pt-BR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pt-B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diz:</a:t>
            </a:r>
          </a:p>
          <a:p>
            <a:pPr marL="0" indent="0">
              <a:buNone/>
            </a:pPr>
            <a:r>
              <a:rPr lang="pt-BR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Dotô</a:t>
            </a:r>
            <a:r>
              <a:rPr lang="pt-B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  É pra levar ou pra deixar os pato?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07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NOSSA PALESTRA VAI TENTAR RESPONDER </a:t>
            </a: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CINCO </a:t>
            </a:r>
            <a: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PERGUNTAS</a:t>
            </a: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b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081463"/>
            <a:ext cx="9601200" cy="3785937"/>
          </a:xfrm>
        </p:spPr>
        <p:txBody>
          <a:bodyPr>
            <a:noAutofit/>
          </a:bodyPr>
          <a:lstStyle/>
          <a:p>
            <a:pPr lvl="0" fontAlgn="base"/>
            <a:r>
              <a:rPr lang="pt-B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 é o tipo de redação que se faz no ENEM</a:t>
            </a:r>
            <a:r>
              <a:rPr lang="pt-BR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/>
            <a:r>
              <a:rPr lang="pt-BR" sz="28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que os avaliadores da sua redação do ENEM querem de você</a:t>
            </a:r>
            <a:r>
              <a:rPr lang="pt-BR" sz="28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28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/>
            <a:r>
              <a:rPr lang="pt-B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são as redações nota mil</a:t>
            </a:r>
            <a:r>
              <a:rPr lang="pt-B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/>
            <a:r>
              <a:rPr lang="pt-BR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Quais serão os possíveis temas da redação do ENEM 2020</a:t>
            </a:r>
            <a:r>
              <a:rPr lang="pt-BR" sz="2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/>
            <a:r>
              <a:rPr lang="pt-BR" sz="28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começar, desenvolver e concluir a redação do </a:t>
            </a:r>
            <a:r>
              <a:rPr lang="pt-BR" sz="2800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ENEM?</a:t>
            </a:r>
            <a:endParaRPr lang="en-US" sz="2800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38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PARTE: O TIPO DE REDAÇÃO DO ENEM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fontAlgn="base">
              <a:buNone/>
            </a:pPr>
            <a:endParaRPr lang="pt-BR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fontAlgn="base">
              <a:buNone/>
            </a:pPr>
            <a:r>
              <a:rPr lang="pt-BR" sz="28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REDAÇÃO </a:t>
            </a:r>
            <a:r>
              <a:rPr lang="pt-BR" sz="28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DISSERTATIVA-ARGUMENTATIVA</a:t>
            </a:r>
            <a:endParaRPr lang="en-US" sz="28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fontAlgn="base">
              <a:buNone/>
            </a:pP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fontAlgn="base">
              <a:buNone/>
            </a:pPr>
            <a:r>
              <a:rPr lang="pt-B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DISSERTAR: </a:t>
            </a:r>
            <a:r>
              <a:rPr lang="pt-B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expor ideias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fontAlgn="base">
              <a:buNone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fontAlgn="base">
              <a:buNone/>
            </a:pPr>
            <a:r>
              <a:rPr lang="pt-B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ARGUMENTAR: </a:t>
            </a:r>
            <a:r>
              <a:rPr lang="pt-B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defender ideias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fontAlgn="base">
              <a:buNone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78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264695"/>
            <a:ext cx="9601200" cy="1612231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EXEMPLO</a:t>
            </a:r>
            <a:b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b="1" dirty="0"/>
              <a:t>Tema: Meio Ambiente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479884"/>
            <a:ext cx="9601200" cy="4812632"/>
          </a:xfrm>
        </p:spPr>
        <p:txBody>
          <a:bodyPr>
            <a:noAutofit/>
          </a:bodyPr>
          <a:lstStyle/>
          <a:p>
            <a:pPr marL="0" indent="0" algn="ctr" fontAlgn="base">
              <a:buNone/>
            </a:pPr>
            <a:endParaRPr lang="pt-BR" sz="2800" b="1" u="sng" dirty="0" smtClean="0">
              <a:solidFill>
                <a:srgbClr val="FF0000"/>
              </a:solidFill>
            </a:endParaRPr>
          </a:p>
          <a:p>
            <a:pPr marL="0" indent="0" algn="ctr" fontAlgn="base">
              <a:buNone/>
            </a:pPr>
            <a:r>
              <a:rPr lang="pt-BR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Expondo uma ideia desse tema: </a:t>
            </a:r>
          </a:p>
          <a:p>
            <a:pPr marL="0" indent="0" algn="ctr" fontAlgn="base">
              <a:buNone/>
            </a:pPr>
            <a:r>
              <a:rPr lang="pt-BR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 </a:t>
            </a:r>
            <a:r>
              <a:rPr lang="pt-BR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governo precisa destinar verbas para o reflorestamento de áreas </a:t>
            </a:r>
            <a:r>
              <a:rPr lang="pt-BR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queimadas...</a:t>
            </a:r>
            <a:r>
              <a:rPr lang="pt-BR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  <a:endParaRPr lang="pt-BR" sz="2800" i="1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en-US" sz="2800" i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pt-BR" sz="2800" b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Defendendo a ideia exposta:</a:t>
            </a:r>
          </a:p>
          <a:p>
            <a:pPr marL="0" indent="0" algn="just" fontAlgn="base">
              <a:buNone/>
            </a:pPr>
            <a:r>
              <a:rPr lang="pt-BR" sz="2800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 </a:t>
            </a:r>
            <a:r>
              <a:rPr lang="pt-BR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ação do poder público é indispensável para o reflorestamento dessas áreas, pois, a população ainda não tem um senso de consciência ambiental para fazer isso por conta </a:t>
            </a:r>
            <a:r>
              <a:rPr lang="pt-BR" sz="2800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própria....</a:t>
            </a:r>
            <a:endParaRPr lang="en-US" sz="2800" i="1" dirty="0">
              <a:solidFill>
                <a:srgbClr val="0070C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fontAlgn="base"/>
            <a:endParaRPr lang="en-US" dirty="0"/>
          </a:p>
          <a:p>
            <a:pPr marL="0" indent="0" algn="ctr" fontAlgn="base">
              <a:buNone/>
            </a:pPr>
            <a:endParaRPr lang="en-US" sz="2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08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 fontAlgn="base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 </a:t>
            </a:r>
            <a: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SÍNTESE, SOBRE O TIPO DE REDAÇÃO DO ENEM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550694"/>
            <a:ext cx="9601200" cy="3316705"/>
          </a:xfrm>
        </p:spPr>
        <p:txBody>
          <a:bodyPr/>
          <a:lstStyle/>
          <a:p>
            <a:pPr marL="0" indent="0" fontAlgn="base">
              <a:buNone/>
            </a:pPr>
            <a:endParaRPr lang="pt-BR" dirty="0" smtClean="0"/>
          </a:p>
          <a:p>
            <a:pPr fontAlgn="base"/>
            <a:endParaRPr lang="en-US" dirty="0"/>
          </a:p>
          <a:p>
            <a:pPr marL="0" indent="0" algn="just" fontAlgn="base">
              <a:buNone/>
            </a:pPr>
            <a:r>
              <a:rPr lang="pt-BR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Dissertar significa expor ideias e argumentar significa defender ideias, logo, na redação do ENEM você vai expor ideias sobre o tema proposto e argumentar defendendo as ideias que expôs.</a:t>
            </a:r>
            <a:endParaRPr lang="en-US" sz="28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78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CONSIDERAÇÕES INICIAIS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528011"/>
            <a:ext cx="9601200" cy="4339389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endParaRPr lang="en-US" dirty="0"/>
          </a:p>
          <a:p>
            <a:pPr marL="0" indent="0" algn="ctr" fontAlgn="base">
              <a:buNone/>
            </a:pPr>
            <a:r>
              <a:rPr lang="pt-BR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REDAÇÃO É A PROVA QUE DESEMPATA O ENEM E GARANTE VAGA NAS </a:t>
            </a:r>
            <a:r>
              <a:rPr lang="pt-BR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UNIVERSIDADES</a:t>
            </a:r>
          </a:p>
          <a:p>
            <a:pPr marL="0" indent="0" fontAlgn="base">
              <a:buNone/>
            </a:pPr>
            <a:endParaRPr lang="pt-B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fontAlgn="base">
              <a:buNone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pt-B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4.000.000 de alunos, aproximadamente, fazem o ENEM</a:t>
            </a:r>
          </a:p>
          <a:p>
            <a:pPr marL="0" indent="0" fontAlgn="base">
              <a:buNone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pt-B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2018 – </a:t>
            </a:r>
            <a:r>
              <a:rPr lang="pt-BR" sz="28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55 notas Mil </a:t>
            </a:r>
            <a:r>
              <a:rPr lang="pt-B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</a:t>
            </a:r>
            <a:r>
              <a:rPr lang="pt-B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142.559 notas zero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pt-B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 – </a:t>
            </a:r>
            <a:r>
              <a:rPr lang="pt-BR" sz="28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53 notas Mil </a:t>
            </a:r>
            <a:r>
              <a:rPr lang="pt-B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</a:t>
            </a:r>
            <a:r>
              <a:rPr lang="pt-B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143.736 notas zero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82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216568"/>
            <a:ext cx="9601200" cy="1955132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 PARTE: O QUE OS AVALIADORES DE SUA REDAÇÃO QUEREM DE VOCÊ?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34340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pt-BR" dirty="0"/>
              <a:t> </a:t>
            </a:r>
            <a:endParaRPr lang="pt-BR" b="1" dirty="0" smtClean="0"/>
          </a:p>
          <a:p>
            <a:pPr marL="0" indent="0" algn="ctr" fontAlgn="base">
              <a:buNone/>
            </a:pPr>
            <a:r>
              <a:rPr lang="pt-BR" sz="3600" b="1" dirty="0" smtClean="0"/>
              <a:t>Cinco </a:t>
            </a:r>
            <a:r>
              <a:rPr lang="pt-BR" sz="3600" b="1" dirty="0"/>
              <a:t>competências exigidas do candidato:</a:t>
            </a:r>
            <a:endParaRPr lang="en-US" sz="3600" dirty="0"/>
          </a:p>
          <a:p>
            <a:pPr fontAlgn="base"/>
            <a:endParaRPr lang="en-US" dirty="0"/>
          </a:p>
          <a:p>
            <a:pPr marL="0" indent="0" fontAlgn="base">
              <a:buNone/>
            </a:pPr>
            <a:r>
              <a:rPr lang="pt-BR" sz="2400" i="1" dirty="0" smtClean="0"/>
              <a:t>1 – Domínio da Norma Culta escrita</a:t>
            </a:r>
          </a:p>
          <a:p>
            <a:pPr marL="0" indent="0" fontAlgn="base">
              <a:buNone/>
            </a:pPr>
            <a:r>
              <a:rPr lang="pt-BR" sz="2400" i="1" dirty="0" smtClean="0"/>
              <a:t>2 – Compreender a proposta</a:t>
            </a:r>
          </a:p>
          <a:p>
            <a:pPr marL="0" indent="0" fontAlgn="base">
              <a:buNone/>
            </a:pPr>
            <a:r>
              <a:rPr lang="pt-BR" sz="2400" i="1" dirty="0" smtClean="0"/>
              <a:t>3 – Coerência</a:t>
            </a:r>
          </a:p>
          <a:p>
            <a:pPr marL="0" indent="0" fontAlgn="base">
              <a:buNone/>
            </a:pPr>
            <a:r>
              <a:rPr lang="pt-BR" sz="2400" i="1" dirty="0" smtClean="0"/>
              <a:t>4 -  Coesão</a:t>
            </a:r>
          </a:p>
          <a:p>
            <a:pPr marL="0" indent="0" fontAlgn="base">
              <a:buNone/>
            </a:pPr>
            <a:r>
              <a:rPr lang="pt-BR" sz="2400" i="1" dirty="0" smtClean="0"/>
              <a:t>5 -  Apresentar uma proposta de intervenção acerca do tema</a:t>
            </a:r>
          </a:p>
          <a:p>
            <a:pPr marL="0" indent="0" fontAlgn="base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6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685800"/>
            <a:ext cx="10972800" cy="148590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EXIGÊNCIA 01: 200 pontos</a:t>
            </a:r>
            <a:endParaRPr lang="en-US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3600" b="1" i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Domínio da Norma Culta </a:t>
            </a:r>
            <a:r>
              <a:rPr lang="pt-BR" sz="3600" b="1" i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escrita</a:t>
            </a:r>
          </a:p>
          <a:p>
            <a:pPr marL="0" indent="0" algn="ctr">
              <a:buNone/>
            </a:pPr>
            <a:r>
              <a:rPr lang="pt-BR" sz="2600" b="1" i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(escrever corretamente)</a:t>
            </a:r>
            <a:endParaRPr lang="pt-BR" sz="2600" b="1" i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pt-BR" sz="2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pt-BR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Ortografia</a:t>
            </a:r>
          </a:p>
          <a:p>
            <a:pPr marL="0" indent="0" algn="ctr">
              <a:buNone/>
            </a:pPr>
            <a:r>
              <a:rPr lang="pt-BR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Concordância</a:t>
            </a:r>
          </a:p>
          <a:p>
            <a:pPr marL="0" indent="0" algn="ctr">
              <a:buNone/>
            </a:pPr>
            <a:r>
              <a:rPr lang="pt-BR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Regência</a:t>
            </a:r>
          </a:p>
          <a:p>
            <a:pPr marL="0" indent="0" algn="ctr">
              <a:buNone/>
            </a:pPr>
            <a:r>
              <a:rPr lang="pt-BR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Sinônimos (vocabulário)</a:t>
            </a:r>
            <a:endParaRPr lang="pt-BR" sz="28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30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EXIGÊNCIA 02 – 200 pontos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900989"/>
            <a:ext cx="9601200" cy="39664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8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COMPREENDER </a:t>
            </a:r>
            <a:r>
              <a:rPr lang="pt-BR" sz="28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PROPOSTA DA </a:t>
            </a:r>
            <a:r>
              <a:rPr lang="pt-BR" sz="28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REDAÇÃO</a:t>
            </a:r>
          </a:p>
          <a:p>
            <a:pPr marL="0" indent="0" algn="ctr">
              <a:buNone/>
            </a:pPr>
            <a:r>
              <a:rPr lang="pt-BR" b="1" i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(Entender o Tema)</a:t>
            </a:r>
            <a:endParaRPr lang="pt-BR" b="1" i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pt-BR" i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Entender a relação do Tema com os textos motivadores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Relacionar o tema com seus conhecimentos sobre o assunto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Não fugir do Tema</a:t>
            </a:r>
          </a:p>
        </p:txBody>
      </p:sp>
    </p:spTree>
    <p:extLst>
      <p:ext uri="{BB962C8B-B14F-4D97-AF65-F5344CB8AC3E}">
        <p14:creationId xmlns:p14="http://schemas.microsoft.com/office/powerpoint/2010/main" val="363871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EXIGÊNCIA 03: 200 pontos</a:t>
            </a:r>
            <a:endParaRPr lang="en-US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660358"/>
            <a:ext cx="9601200" cy="4207042"/>
          </a:xfrm>
        </p:spPr>
        <p:txBody>
          <a:bodyPr/>
          <a:lstStyle/>
          <a:p>
            <a:endParaRPr lang="pt-BR" i="1" dirty="0" smtClean="0"/>
          </a:p>
          <a:p>
            <a:pPr marL="0" indent="0" algn="ctr">
              <a:buNone/>
            </a:pPr>
            <a:r>
              <a:rPr lang="pt-BR" sz="28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COERÊNCIA </a:t>
            </a:r>
          </a:p>
          <a:p>
            <a:pPr marL="0" indent="0" algn="ctr">
              <a:buNone/>
            </a:pPr>
            <a:r>
              <a:rPr lang="pt-BR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(O que você escrever tem que fazer sentido)</a:t>
            </a:r>
            <a:endParaRPr lang="pt-BR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pt-BR" sz="2400" b="1" i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pt-BR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pt-BR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ideias </a:t>
            </a:r>
            <a:r>
              <a:rPr lang="pt-BR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colocadas no papel devem fazer fazem sentido para quem vai ler a redação, coisa tem que bater com coisa , não pode ser um amontoado de ideias soltas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48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EXIGÊNCIA 04: 200 pontos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419727"/>
            <a:ext cx="9601200" cy="5065294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endParaRPr lang="pt-BR" i="1" dirty="0"/>
          </a:p>
          <a:p>
            <a:pPr marL="0" indent="0" algn="ctr" fontAlgn="base">
              <a:buNone/>
            </a:pPr>
            <a:r>
              <a:rPr lang="pt-BR" sz="6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COESÃO</a:t>
            </a:r>
            <a:endParaRPr lang="pt-BR" sz="6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fontAlgn="base">
              <a:buNone/>
            </a:pPr>
            <a:r>
              <a:rPr lang="pt-BR" sz="3300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pt-BR" sz="3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Todas as palavras, as frases e os parágrafos da redação devem estar perfeitamente ligados entre si)</a:t>
            </a:r>
            <a:endParaRPr lang="pt-BR" sz="3300" b="1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endParaRPr lang="pt-BR" i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endParaRPr lang="pt-BR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 fontAlgn="base">
              <a:buFont typeface="Wingdings" panose="05000000000000000000" pitchFamily="2" charset="2"/>
              <a:buChar char="ü"/>
            </a:pPr>
            <a:r>
              <a:rPr lang="pt-BR" sz="3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Saber usar termos como: </a:t>
            </a:r>
            <a:r>
              <a:rPr lang="pt-BR" sz="3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“portanto”, “desse modo”, “além disso”, “mas”, “entretanto”, “logo”, “por isso” e etc.</a:t>
            </a:r>
          </a:p>
          <a:p>
            <a:pPr marL="0" indent="0" algn="just" fontAlgn="base">
              <a:buNone/>
            </a:pPr>
            <a:endParaRPr lang="pt-BR" sz="3400" i="1" dirty="0">
              <a:solidFill>
                <a:srgbClr val="0070C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 fontAlgn="base">
              <a:buFont typeface="Wingdings" panose="05000000000000000000" pitchFamily="2" charset="2"/>
              <a:buChar char="ü"/>
            </a:pPr>
            <a:r>
              <a:rPr lang="pt-BR" sz="34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Exemplo: </a:t>
            </a:r>
            <a:r>
              <a:rPr lang="pt-BR" sz="3400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 </a:t>
            </a:r>
            <a:r>
              <a:rPr lang="pt-BR" sz="3400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avanço tecnológico é uma realidade nos dias atuais</a:t>
            </a:r>
            <a:r>
              <a:rPr lang="pt-BR" sz="34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pt-BR" sz="3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por isso</a:t>
            </a:r>
            <a:r>
              <a:rPr lang="pt-BR" sz="34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pt-BR" sz="3400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todos nós precisamos </a:t>
            </a:r>
            <a:r>
              <a:rPr lang="pt-BR" sz="3400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aprender </a:t>
            </a:r>
            <a:r>
              <a:rPr lang="pt-BR" sz="3400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 utilizar as ferramentas </a:t>
            </a:r>
            <a:r>
              <a:rPr lang="pt-BR" sz="3400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digitais.</a:t>
            </a:r>
            <a:endParaRPr lang="pt-BR" sz="3400" i="1" dirty="0" smtClean="0">
              <a:solidFill>
                <a:srgbClr val="0070C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pt-BR" i="1" dirty="0"/>
          </a:p>
          <a:p>
            <a:pPr marL="0" indent="0" fontAlgn="base">
              <a:buNone/>
            </a:pPr>
            <a:r>
              <a:rPr lang="pt-BR" i="1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64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EXIGÊNCIA 05: 200 pontos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612232"/>
            <a:ext cx="9601200" cy="4255168"/>
          </a:xfrm>
        </p:spPr>
        <p:txBody>
          <a:bodyPr>
            <a:normAutofit fontScale="70000" lnSpcReduction="20000"/>
          </a:bodyPr>
          <a:lstStyle/>
          <a:p>
            <a:pPr marL="0" indent="0" algn="ctr" fontAlgn="base">
              <a:buNone/>
            </a:pPr>
            <a:r>
              <a:rPr lang="pt-BR" sz="3600" b="1" i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Proposta de intervenção para o Tema</a:t>
            </a:r>
          </a:p>
          <a:p>
            <a:pPr marL="0" indent="0" algn="ctr" fontAlgn="base">
              <a:buNone/>
            </a:pPr>
            <a:r>
              <a:rPr lang="pt-BR" sz="1900" b="1" i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(Sugerir algo para solucionar ou amenizar o problema)</a:t>
            </a:r>
          </a:p>
          <a:p>
            <a:pPr marL="0" indent="0" algn="ctr" fontAlgn="base">
              <a:buNone/>
            </a:pPr>
            <a:endParaRPr lang="pt-BR" sz="1900" b="1" i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fontAlgn="base">
              <a:buFont typeface="Wingdings" panose="05000000000000000000" pitchFamily="2" charset="2"/>
              <a:buChar char="ü"/>
            </a:pPr>
            <a:r>
              <a:rPr lang="pt-B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Sugerir </a:t>
            </a:r>
            <a:r>
              <a:rPr lang="pt-B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iniciativas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B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governo, dos </a:t>
            </a:r>
            <a:r>
              <a:rPr lang="pt-B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poderes públicos </a:t>
            </a:r>
            <a:r>
              <a:rPr lang="pt-B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instituições </a:t>
            </a:r>
            <a:r>
              <a:rPr lang="pt-B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ou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da sociedade que possam ajudar a resolver </a:t>
            </a:r>
            <a:r>
              <a:rPr lang="pt-B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ou amenizar o </a:t>
            </a:r>
            <a:r>
              <a:rPr lang="pt-B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problema. </a:t>
            </a:r>
            <a:endParaRPr lang="pt-BR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buFont typeface="Wingdings" panose="05000000000000000000" pitchFamily="2" charset="2"/>
              <a:buChar char="ü"/>
            </a:pPr>
            <a:endParaRPr lang="pt-BR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buFont typeface="Wingdings" panose="05000000000000000000" pitchFamily="2" charset="2"/>
              <a:buChar char="ü"/>
            </a:pPr>
            <a:endParaRPr lang="pt-BR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buFont typeface="Wingdings" panose="05000000000000000000" pitchFamily="2" charset="2"/>
              <a:buChar char="ü"/>
            </a:pPr>
            <a:r>
              <a:rPr lang="pt-BR" sz="2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Exemplos:</a:t>
            </a:r>
          </a:p>
          <a:p>
            <a:pPr lvl="1" algn="just" fontAlgn="base">
              <a:buFont typeface="Courier New" panose="02070309020205020404" pitchFamily="49" charset="0"/>
              <a:buChar char="o"/>
            </a:pPr>
            <a:r>
              <a:rPr lang="pt-BR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estinar </a:t>
            </a:r>
            <a:r>
              <a:rPr lang="pt-BR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mais </a:t>
            </a:r>
            <a:r>
              <a:rPr lang="pt-BR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verbas para a saúde</a:t>
            </a:r>
          </a:p>
          <a:p>
            <a:pPr lvl="1" algn="just" fontAlgn="base">
              <a:buFont typeface="Courier New" panose="02070309020205020404" pitchFamily="49" charset="0"/>
              <a:buChar char="o"/>
            </a:pPr>
            <a:r>
              <a:rPr lang="pt-B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uma Lei específica para combater a violência</a:t>
            </a:r>
          </a:p>
          <a:p>
            <a:pPr lvl="1" algn="just" fontAlgn="base">
              <a:buFont typeface="Courier New" panose="02070309020205020404" pitchFamily="49" charset="0"/>
              <a:buChar char="o"/>
            </a:pPr>
            <a:r>
              <a:rPr lang="pt-BR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Fazer uma campanha educativa sobre as doenças sexualmente transmissíveis</a:t>
            </a:r>
          </a:p>
          <a:p>
            <a:pPr lvl="1" algn="just" fontAlgn="base">
              <a:buFont typeface="Courier New" panose="02070309020205020404" pitchFamily="49" charset="0"/>
              <a:buChar char="o"/>
            </a:pPr>
            <a:r>
              <a:rPr lang="pt-B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Lançar um programa de apoio aos estudantes carentes</a:t>
            </a:r>
            <a:endParaRPr lang="pt-BR" sz="2400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16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 PARTE: COMO SÃO AS REDAÇÕES NOTA MIL DO ENEM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391526"/>
          </a:xfrm>
        </p:spPr>
        <p:txBody>
          <a:bodyPr>
            <a:normAutofit lnSpcReduction="10000"/>
          </a:bodyPr>
          <a:lstStyle/>
          <a:p>
            <a:pPr marL="0" indent="0" algn="ctr" fontAlgn="base">
              <a:buNone/>
            </a:pPr>
            <a:r>
              <a:rPr lang="pt-BR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Uma </a:t>
            </a:r>
            <a:r>
              <a:rPr lang="pt-B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 redação é aquela que</a:t>
            </a:r>
            <a:r>
              <a:rPr lang="pt-BR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anose="05000000000000000000" pitchFamily="2" charset="2"/>
              <a:buChar char="ü"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onde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você diz o que vai escrever e apresenta o problema que o tema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sugere;</a:t>
            </a:r>
          </a:p>
          <a:p>
            <a:pPr fontAlgn="base">
              <a:buFont typeface="Wingdings" panose="05000000000000000000" pitchFamily="2" charset="2"/>
              <a:buChar char="ü"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anose="05000000000000000000" pitchFamily="2" charset="2"/>
              <a:buChar char="ü"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DESENVOLVIMENTO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expõe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ideias e as defende com base em fatos e conceitos que são do seu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conhecimento;</a:t>
            </a:r>
          </a:p>
          <a:p>
            <a:pPr fontAlgn="base">
              <a:buFont typeface="Wingdings" panose="05000000000000000000" pitchFamily="2" charset="2"/>
              <a:buChar char="ü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anose="05000000000000000000" pitchFamily="2" charset="2"/>
              <a:buChar char="ü"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propõe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solução para o problema que o tema da redação levanta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>
              <a:buFont typeface="Wingdings" panose="05000000000000000000" pitchFamily="2" charset="2"/>
              <a:buChar char="ü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Assim, 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já </a:t>
            </a: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garante 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excelente nota, mas se você quer melhorar mais em busca da </a:t>
            </a:r>
            <a:r>
              <a:rPr lang="pt-BR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NOTA MIL</a:t>
            </a: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90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913021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pt-BR" dirty="0" smtClean="0"/>
              <a:t> </a:t>
            </a:r>
            <a:r>
              <a:rPr lang="pt-B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INTERESSANTE !!!!!</a:t>
            </a:r>
            <a:br>
              <a:rPr lang="pt-B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Todas as Redações Nota Mil possuem 7 características em comum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995862"/>
            <a:ext cx="9601200" cy="2871537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endParaRPr lang="pt-BR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pt-BR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ALERTA:</a:t>
            </a:r>
            <a:endParaRPr lang="pt-BR" sz="2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>
              <a:buNone/>
            </a:pPr>
            <a:r>
              <a:rPr lang="pt-BR" sz="28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Nin</a:t>
            </a:r>
            <a:r>
              <a:rPr lang="pt-BR" sz="28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guém é obrigado a tirar nota MIL para entrar numa boa Universidade, mas todos são obrigados a tirar acima de zero e a maior pontuação possível.</a:t>
            </a:r>
          </a:p>
          <a:p>
            <a:pPr marL="0" lvl="0" indent="0" algn="ctr">
              <a:buNone/>
            </a:pPr>
            <a:endParaRPr lang="pt-BR" sz="28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>
              <a:buNone/>
            </a:pPr>
            <a:r>
              <a:rPr lang="pt-BR" sz="28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...E, quem sabe até MIL, e por que não?</a:t>
            </a:r>
          </a:p>
          <a:p>
            <a:pPr marL="0" lvl="0" indent="0" algn="ctr">
              <a:buNone/>
            </a:pPr>
            <a:endParaRPr lang="pt-BR" sz="2800" b="1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73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Característica nº 01</a:t>
            </a:r>
            <a:r>
              <a:rPr lang="pt-BR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pt-BR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Estrutura da </a:t>
            </a:r>
            <a:r>
              <a:rPr lang="pt-B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Redação</a:t>
            </a:r>
            <a:r>
              <a:rPr lang="pt-BR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buNone/>
            </a:pPr>
            <a:endParaRPr lang="pt-B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fontAlgn="base">
              <a:buNone/>
            </a:pP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fontAlgn="base">
              <a:buNone/>
            </a:pPr>
            <a:r>
              <a:rPr lang="pt-BR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Essa </a:t>
            </a: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 bem visível: todas essas redações possuem quatro parágrafos. O primeiro parágrafo é a </a:t>
            </a:r>
            <a:r>
              <a:rPr lang="pt-B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Introdução,</a:t>
            </a: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 segundo e terceiro fazem parte do </a:t>
            </a:r>
            <a:r>
              <a:rPr lang="pt-B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Desenvolvimento</a:t>
            </a: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o quarto é a </a:t>
            </a:r>
            <a:r>
              <a:rPr lang="pt-B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Conclusão</a:t>
            </a:r>
            <a:r>
              <a:rPr 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40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Característica </a:t>
            </a:r>
            <a:r>
              <a:rPr lang="pt-BR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nº 02: Na Introdução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pt-BR" dirty="0" smtClean="0"/>
          </a:p>
          <a:p>
            <a:pPr marL="0" indent="0" fontAlgn="base">
              <a:buNone/>
            </a:pPr>
            <a:endParaRPr lang="pt-BR" dirty="0" smtClean="0"/>
          </a:p>
          <a:p>
            <a:pPr algn="just" fontAlgn="base"/>
            <a:r>
              <a:rPr lang="pt-BR" sz="2800" dirty="0" smtClean="0"/>
              <a:t>A </a:t>
            </a:r>
            <a:r>
              <a:rPr lang="pt-BR" sz="2800" dirty="0"/>
              <a:t>introdução sempre começa com uma </a:t>
            </a:r>
            <a:r>
              <a:rPr lang="pt-BR" sz="2800" b="1" dirty="0">
                <a:solidFill>
                  <a:srgbClr val="00B050"/>
                </a:solidFill>
              </a:rPr>
              <a:t>frase famosa</a:t>
            </a:r>
            <a:r>
              <a:rPr lang="pt-BR" sz="2800" dirty="0"/>
              <a:t>, um </a:t>
            </a:r>
            <a:r>
              <a:rPr lang="pt-BR" sz="2800" b="1" dirty="0">
                <a:solidFill>
                  <a:srgbClr val="00B050"/>
                </a:solidFill>
              </a:rPr>
              <a:t>dado histórico</a:t>
            </a:r>
            <a:r>
              <a:rPr lang="pt-BR" sz="2800" dirty="0"/>
              <a:t>, uma </a:t>
            </a:r>
            <a:r>
              <a:rPr lang="pt-BR" sz="2800" b="1" dirty="0">
                <a:solidFill>
                  <a:srgbClr val="00B050"/>
                </a:solidFill>
              </a:rPr>
              <a:t>formula filosófica</a:t>
            </a:r>
            <a:r>
              <a:rPr lang="pt-BR" sz="2800" dirty="0"/>
              <a:t>, um </a:t>
            </a:r>
            <a:r>
              <a:rPr lang="pt-BR" sz="2800" b="1" dirty="0">
                <a:solidFill>
                  <a:srgbClr val="00B050"/>
                </a:solidFill>
              </a:rPr>
              <a:t>conhecimento literário</a:t>
            </a:r>
            <a:r>
              <a:rPr lang="pt-BR" sz="2800" dirty="0">
                <a:solidFill>
                  <a:srgbClr val="00B050"/>
                </a:solidFill>
              </a:rPr>
              <a:t> </a:t>
            </a:r>
            <a:r>
              <a:rPr lang="pt-BR" sz="2800" dirty="0"/>
              <a:t>ou uma </a:t>
            </a:r>
            <a:r>
              <a:rPr lang="pt-BR" sz="2800" b="1" dirty="0">
                <a:solidFill>
                  <a:srgbClr val="00B050"/>
                </a:solidFill>
              </a:rPr>
              <a:t>Lei importante</a:t>
            </a:r>
            <a:r>
              <a:rPr lang="pt-BR" sz="2800" dirty="0"/>
              <a:t>, e sempre termina com o autor mostrando </a:t>
            </a:r>
            <a:r>
              <a:rPr lang="pt-BR" sz="2800" b="1" dirty="0">
                <a:solidFill>
                  <a:srgbClr val="FF0000"/>
                </a:solidFill>
              </a:rPr>
              <a:t>interesse em resolver </a:t>
            </a:r>
            <a:r>
              <a:rPr lang="pt-BR" sz="2800" dirty="0"/>
              <a:t>o problema que o tema da redação sugere.</a:t>
            </a:r>
            <a:endParaRPr lang="en-US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5262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VAMOS COMEÇAR APRENDENDO COMO TIRAR ZERO NA REDAÇÃO</a:t>
            </a:r>
            <a:endParaRPr lang="en-US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985211"/>
            <a:ext cx="9601200" cy="44276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m</a:t>
            </a:r>
            <a:endParaRPr lang="en-US" dirty="0"/>
          </a:p>
        </p:txBody>
      </p:sp>
      <p:pic>
        <p:nvPicPr>
          <p:cNvPr id="4" name="Picture 6" descr="Resultado de imagem para jeca tatu">
            <a:extLst>
              <a:ext uri="{FF2B5EF4-FFF2-40B4-BE49-F238E27FC236}">
                <a16:creationId xmlns:a16="http://schemas.microsoft.com/office/drawing/2014/main" id="{79A22BF2-E454-43DE-B540-3E54DB9500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061" y="2461661"/>
            <a:ext cx="3178912" cy="347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Resultado de imagem para Rui Barbosa">
            <a:extLst>
              <a:ext uri="{FF2B5EF4-FFF2-40B4-BE49-F238E27FC236}">
                <a16:creationId xmlns:a16="http://schemas.microsoft.com/office/drawing/2014/main" id="{A2F3AA94-EAF3-4AE3-87F0-2703F52E6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5482" y="2517499"/>
            <a:ext cx="3300152" cy="3549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x-png-icon-8 - Contabilidade Mour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881" y="3246698"/>
            <a:ext cx="2221832" cy="209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11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Característica nº 03: No Desenvolvimento</a:t>
            </a:r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pt-BR" dirty="0" smtClean="0"/>
          </a:p>
          <a:p>
            <a:pPr fontAlgn="base"/>
            <a:endParaRPr lang="pt-BR" dirty="0"/>
          </a:p>
          <a:p>
            <a:pPr marL="0" indent="0" algn="just" fontAlgn="base">
              <a:buNone/>
            </a:pPr>
            <a:r>
              <a:rPr lang="pt-BR" sz="2800" dirty="0" smtClean="0"/>
              <a:t>O </a:t>
            </a:r>
            <a:r>
              <a:rPr lang="pt-BR" sz="2800" dirty="0"/>
              <a:t>Desenvolvimento corresponde aos segundo e terceiro parágrafos. Nele, o estudante busca lembrar de informações, fatos e conceitos que </a:t>
            </a:r>
            <a:r>
              <a:rPr lang="pt-BR" sz="2800" dirty="0" smtClean="0"/>
              <a:t>são do seu </a:t>
            </a:r>
            <a:r>
              <a:rPr lang="pt-BR" sz="2800" dirty="0"/>
              <a:t>conhecimento, procurando relacionar tudo isso  com o tema da redação,</a:t>
            </a:r>
            <a:endParaRPr lang="en-US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201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Característica nº 04: Na Conclusão</a:t>
            </a:r>
            <a:r>
              <a:rPr lang="en-US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pt-BR" dirty="0" smtClean="0"/>
          </a:p>
          <a:p>
            <a:pPr fontAlgn="base"/>
            <a:endParaRPr lang="pt-BR" dirty="0"/>
          </a:p>
          <a:p>
            <a:pPr algn="just" fontAlgn="base"/>
            <a:r>
              <a:rPr lang="pt-BR" sz="3200" dirty="0" smtClean="0"/>
              <a:t>Na </a:t>
            </a:r>
            <a:r>
              <a:rPr lang="pt-BR" sz="3200" dirty="0"/>
              <a:t>conclusão, sempre é apresentada uma </a:t>
            </a:r>
            <a:r>
              <a:rPr lang="pt-BR" sz="3200" b="1" dirty="0">
                <a:solidFill>
                  <a:srgbClr val="FF0000"/>
                </a:solidFill>
              </a:rPr>
              <a:t>proposta de solução</a:t>
            </a:r>
            <a:r>
              <a:rPr lang="pt-BR" sz="3200" dirty="0"/>
              <a:t> para o problema que está contido no tema da redação.</a:t>
            </a:r>
            <a:endParaRPr lang="en-US" sz="3200" dirty="0"/>
          </a:p>
          <a:p>
            <a:pPr marL="0" indent="0" algn="just" fontAlgn="base">
              <a:buNone/>
            </a:pPr>
            <a:endParaRPr lang="en-US" sz="3200" dirty="0"/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4298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Característica n° 05: No </a:t>
            </a:r>
            <a:r>
              <a:rPr lang="pt-B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fechamento da redação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pPr marL="0" indent="0" algn="just">
              <a:buNone/>
            </a:pPr>
            <a:r>
              <a:rPr lang="pt-BR" sz="2800" dirty="0" smtClean="0"/>
              <a:t>Para </a:t>
            </a:r>
            <a:r>
              <a:rPr lang="pt-BR" sz="2800" dirty="0"/>
              <a:t>ficar melhor ainda, algumas redações ainda utilizam um arremate final para encerrar o texto. O segredo, neste caso, é utilizar um argumento final que possa “fechar com chave de ouro</a:t>
            </a:r>
            <a:r>
              <a:rPr lang="pt-BR" sz="2800" dirty="0" smtClean="0"/>
              <a:t>”, ou seja, com </a:t>
            </a:r>
            <a:r>
              <a:rPr lang="pt-BR" sz="2800" b="1" dirty="0" smtClean="0">
                <a:solidFill>
                  <a:srgbClr val="FF0000"/>
                </a:solidFill>
              </a:rPr>
              <a:t>outra frase famosa </a:t>
            </a:r>
            <a:r>
              <a:rPr lang="pt-BR" sz="2800" dirty="0" smtClean="0"/>
              <a:t>que possa fechar o assunto.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37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Característica nº 06: Nas normas da Língua Portuguesa</a:t>
            </a:r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Ortografia, Concordância, Regência e Sinônimos;</a:t>
            </a:r>
          </a:p>
          <a:p>
            <a:pPr lvl="1" algn="just">
              <a:buFont typeface="Wingdings" panose="05000000000000000000" pitchFamily="2" charset="2"/>
              <a:buChar char="ü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outras palavras: saber aplicar o plural de palavras e expressões, ter vocabulário para não repetir palavras e escrever corretamente.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endParaRPr lang="pt-BR" sz="2800" dirty="0" smtClean="0"/>
          </a:p>
          <a:p>
            <a:pPr marL="530352" lvl="1" indent="0" algn="just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86475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Característica nº 07: </a:t>
            </a: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coerência e coesão </a:t>
            </a:r>
            <a: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ideias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t-BR" dirty="0" smtClean="0"/>
          </a:p>
          <a:p>
            <a:pPr marL="0" lvl="0" indent="0">
              <a:buNone/>
            </a:pPr>
            <a:endParaRPr lang="pt-BR" dirty="0" smtClean="0"/>
          </a:p>
          <a:p>
            <a:pPr marL="0" lv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Articular bem as ideias de modo que o texto tenha sentido.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isso, o segredo é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 leituras sobre o tema e fazer uso corretos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famosos operadores argumentativos, ou seja, de expressões como “desse modo”, “portanto”, “assim sendo” e etc, as quais não deixam o argumento cair.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96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base"/>
            <a: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 PARTE: OS POSSÍVEIS TEMAS DA REDAÇÃO DO ENEM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171699"/>
            <a:ext cx="9601200" cy="4529889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 </a:t>
            </a:r>
            <a:r>
              <a:rPr lang="pt-BR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Vejamos os temas da Redação do ENEM nos últimos 10 anos.....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4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32746" y="685800"/>
            <a:ext cx="4957011" cy="1485900"/>
          </a:xfrm>
        </p:spPr>
        <p:txBody>
          <a:bodyPr/>
          <a:lstStyle/>
          <a:p>
            <a:pPr algn="ctr"/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</a:t>
            </a: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2010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trabalho na construção da dignidade </a:t>
            </a:r>
            <a:r>
              <a:rPr lang="pt-B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humana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83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2011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i="1" dirty="0" smtClean="0"/>
          </a:p>
          <a:p>
            <a:pPr marL="0" indent="0">
              <a:buNone/>
            </a:pPr>
            <a:endParaRPr lang="pt-BR" i="1" dirty="0"/>
          </a:p>
          <a:p>
            <a:pPr marL="0" indent="0" algn="ctr">
              <a:buNone/>
            </a:pP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Viver 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rede no século 21: os limites entre o público e o </a:t>
            </a: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privado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94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2012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i="1" dirty="0" smtClean="0"/>
          </a:p>
          <a:p>
            <a:pPr marL="0" indent="0">
              <a:buNone/>
            </a:pPr>
            <a:endParaRPr lang="pt-BR" i="1" dirty="0"/>
          </a:p>
          <a:p>
            <a:pPr marL="0" indent="0" algn="ctr">
              <a:buNone/>
            </a:pPr>
            <a:r>
              <a:rPr lang="pt-B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Movimento </a:t>
            </a:r>
            <a:r>
              <a:rPr lang="pt-B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imigratório para o Brasil no século </a:t>
            </a:r>
            <a:r>
              <a:rPr lang="pt-B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0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2013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i="1" dirty="0" smtClean="0"/>
          </a:p>
          <a:p>
            <a:pPr marL="0" indent="0" algn="ctr">
              <a:buNone/>
            </a:pP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Efeitos 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implantação da Lei Seca no </a:t>
            </a: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Brasil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9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MOMENTO “JECA”</a:t>
            </a:r>
            <a:endParaRPr lang="en-US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</a:p>
          <a:p>
            <a:endParaRPr lang="pt-BR" dirty="0"/>
          </a:p>
          <a:p>
            <a:pPr marL="0" indent="0" algn="ctr">
              <a:buNone/>
            </a:pPr>
            <a:r>
              <a:rPr lang="pt-BR" sz="4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o Tema era </a:t>
            </a:r>
            <a:r>
              <a:rPr lang="pt-BR" sz="4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Meio Ambiente</a:t>
            </a:r>
            <a:endParaRPr lang="en-US" sz="44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88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2014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i="1" dirty="0" smtClean="0"/>
          </a:p>
          <a:p>
            <a:pPr marL="0" indent="0">
              <a:buNone/>
            </a:pPr>
            <a:endParaRPr lang="pt-BR" i="1" dirty="0"/>
          </a:p>
          <a:p>
            <a:pPr marL="0" indent="0" algn="ctr">
              <a:buNone/>
            </a:pP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Publicidade 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infantil em questão no </a:t>
            </a: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Brasil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12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2015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i="1" dirty="0" smtClean="0"/>
          </a:p>
          <a:p>
            <a:pPr marL="0" indent="0">
              <a:buNone/>
            </a:pPr>
            <a:endParaRPr lang="pt-BR" i="1" dirty="0"/>
          </a:p>
          <a:p>
            <a:pPr marL="0" indent="0" algn="ctr">
              <a:buNone/>
            </a:pP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persistência da violência contra a mulher na sociedade brasileira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7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i="1" dirty="0" smtClean="0"/>
          </a:p>
          <a:p>
            <a:pPr marL="0" indent="0">
              <a:buNone/>
            </a:pPr>
            <a:endParaRPr lang="pt-BR" i="1" dirty="0"/>
          </a:p>
          <a:p>
            <a:pPr marL="0" indent="0" algn="ctr">
              <a:buNone/>
            </a:pPr>
            <a:r>
              <a:rPr lang="pt-BR" sz="2800" b="1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Caminhos </a:t>
            </a:r>
            <a:r>
              <a:rPr lang="pt-BR" sz="2800" b="1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para combater a intolerância religiosa no Brasil </a:t>
            </a:r>
            <a:endParaRPr lang="en-US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59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2017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i="1" dirty="0" smtClean="0"/>
          </a:p>
          <a:p>
            <a:pPr marL="0" indent="0" algn="ctr">
              <a:buNone/>
            </a:pP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Desafios 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 formação educacional de surdos no </a:t>
            </a: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Brasil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40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2018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Manipulação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comportamento do usuário pelo controle de dados na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01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i="1" dirty="0" smtClean="0"/>
          </a:p>
          <a:p>
            <a:pPr marL="0" indent="0">
              <a:buNone/>
            </a:pPr>
            <a:endParaRPr lang="pt-BR" i="1" dirty="0"/>
          </a:p>
          <a:p>
            <a:pPr marL="0" indent="0" algn="ctr">
              <a:buNone/>
            </a:pP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Democratização 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acesso ao cinema no Brasil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79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 SERÁ O TEMA DE 2020?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840832"/>
            <a:ext cx="9601200" cy="4620126"/>
          </a:xfrm>
        </p:spPr>
        <p:txBody>
          <a:bodyPr>
            <a:normAutofit lnSpcReduction="10000"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Temas ligados à educação: 01 (2017) – </a:t>
            </a:r>
            <a:r>
              <a:rPr lang="pt-BR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10% de chances de cair</a:t>
            </a:r>
          </a:p>
          <a:p>
            <a:pPr marL="0" indent="0">
              <a:buNone/>
            </a:pPr>
            <a:endParaRPr lang="pt-BR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Temas ligados à Leis e costumes: 01 (2013) – </a:t>
            </a:r>
            <a:r>
              <a:rPr lang="pt-BR" sz="24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10% de chances</a:t>
            </a:r>
          </a:p>
          <a:p>
            <a:pPr marL="0" indent="0">
              <a:buNone/>
            </a:pPr>
            <a:endParaRPr lang="pt-BR" sz="2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Temas ligados à questões sociais: 02 (2010/2012) –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20% de chances</a:t>
            </a:r>
          </a:p>
          <a:p>
            <a:pPr marL="0" indent="0"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 ligados à problemas éticos: 2 (2011 e 2014) – </a:t>
            </a:r>
            <a:r>
              <a:rPr lang="pt-BR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20% de chances</a:t>
            </a:r>
          </a:p>
          <a:p>
            <a:pPr marL="0" indent="0">
              <a:buNone/>
            </a:pPr>
            <a:endParaRPr lang="pt-BR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Temas ligados à setores excluídos, discriminados e minorias sociais – 4 / (2015, 2016, 2018 e 2019) </a:t>
            </a:r>
            <a:r>
              <a:rPr lang="pt-BR" sz="24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40% de chances</a:t>
            </a:r>
          </a:p>
        </p:txBody>
      </p:sp>
    </p:spTree>
    <p:extLst>
      <p:ext uri="{BB962C8B-B14F-4D97-AF65-F5344CB8AC3E}">
        <p14:creationId xmlns:p14="http://schemas.microsoft.com/office/powerpoint/2010/main" val="186057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VAI CAIR O QUÊ?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divinhar 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tema da redação do ENEM ninguém adivinha, mas  tem 02 dicas legais</a:t>
            </a: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1 ) O Tema é sempre algo que foi </a:t>
            </a:r>
            <a:r>
              <a:rPr lang="pt-BR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destaque no noticiário </a:t>
            </a: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mídia profissional; portanto, fique ligado, mas cuidado com as fake news;</a:t>
            </a:r>
          </a:p>
          <a:p>
            <a:pPr marL="0" indent="0" algn="just">
              <a:buNone/>
            </a:pPr>
            <a:endParaRPr lang="pt-BR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Em </a:t>
            </a: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síntese, esse estudo mostra que, T</a:t>
            </a: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emas </a:t>
            </a: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ligados às </a:t>
            </a:r>
            <a:r>
              <a:rPr lang="pt-BR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minorias discriminadas, bem como a problemas éticos e sociais,</a:t>
            </a: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têm 80% de chances de cair.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36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PARTE: UMA REDAÇÃO NOTA MIL COMO EXEMPLO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334126"/>
            <a:ext cx="9601200" cy="353327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Como iniciar, desenvolver e concluir uma redação: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 fontAlgn="base"/>
            <a:r>
              <a:rPr lang="pt-BR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INTRODUÇÃO</a:t>
            </a:r>
            <a:r>
              <a:rPr lang="pt-BR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é onde você diz o que vai escrever e apresenta o problema que o tema sugere.</a:t>
            </a:r>
            <a:endParaRPr lang="en-US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 fontAlgn="base"/>
            <a:r>
              <a:rPr lang="pt-BR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DESENVOLVIMENTO</a:t>
            </a:r>
            <a:r>
              <a:rPr lang="pt-BR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é </a:t>
            </a:r>
            <a:r>
              <a:rPr lang="pt-BR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onde se expõe a ideias e as defende com base em fatos e conceitos que são do seu </a:t>
            </a:r>
            <a:r>
              <a:rPr lang="pt-BR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conhecimento</a:t>
            </a:r>
            <a:endParaRPr lang="en-US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 fontAlgn="base"/>
            <a:r>
              <a:rPr lang="pt-BR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CONCLUSÃO</a:t>
            </a:r>
            <a:r>
              <a:rPr lang="pt-BR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é onde se propõe uma solução para o problema que o tema da redação levanta.</a:t>
            </a:r>
            <a:endParaRPr lang="en-US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en-US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pt-BR" sz="24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Assim </a:t>
            </a:r>
            <a:r>
              <a:rPr lang="pt-BR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já garante uma excelente nota, mas se você quer melhorar mais em busca da nota mil.....</a:t>
            </a:r>
            <a:endParaRPr lang="en-US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27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UMA REDAÇÃO NOTA MIL COMO EXEMPLO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171699"/>
            <a:ext cx="9601200" cy="4253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pt-B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Caminhos para combater a intolerância religiosa no Brasil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b="1" dirty="0"/>
          </a:p>
          <a:p>
            <a:pPr marL="0" indent="0" algn="ctr">
              <a:buNone/>
            </a:pPr>
            <a:r>
              <a:rPr lang="pt-BR" b="1" dirty="0" smtClean="0"/>
              <a:t>Tamyres </a:t>
            </a:r>
            <a:r>
              <a:rPr lang="pt-BR" b="1" dirty="0"/>
              <a:t>dos Santos Vieira </a:t>
            </a:r>
            <a:endParaRPr lang="en-US" dirty="0"/>
          </a:p>
          <a:p>
            <a:pPr marL="0" indent="0" algn="just">
              <a:buNone/>
            </a:pPr>
            <a:r>
              <a:rPr lang="pt-BR" i="1" dirty="0"/>
              <a:t>“É mais fácil desintegrar um átomo que um preconceito”. Com essa frase, Albert Einstein desvelou os entraves que envolvem o combate às diversas formas de discriminação existentes </a:t>
            </a:r>
            <a:r>
              <a:rPr lang="pt-BR" i="1" dirty="0" smtClean="0"/>
              <a:t>na sociedade</a:t>
            </a:r>
            <a:r>
              <a:rPr lang="pt-BR" i="1" dirty="0"/>
              <a:t>. Isso inclui a intolerância religiosa, comportamento frequente que deve ser erradicado do Brasil. </a:t>
            </a:r>
            <a:endParaRPr lang="en-US" dirty="0"/>
          </a:p>
          <a:p>
            <a:pPr algn="just"/>
            <a:r>
              <a:rPr lang="pt-BR" i="1" dirty="0"/>
              <a:t>(</a:t>
            </a:r>
            <a:r>
              <a:rPr lang="pt-BR" b="1" i="1" dirty="0">
                <a:solidFill>
                  <a:srgbClr val="FF0000"/>
                </a:solidFill>
              </a:rPr>
              <a:t>INTRODUÇÃO: diz o que problema que vai abordar e mostra preocupação em resolver o problema contido no tema)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52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815388"/>
            <a:ext cx="9601200" cy="30520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“...Não preserve apenas o meio ambiente e sim todo ele...”</a:t>
            </a:r>
            <a:br>
              <a:rPr lang="pt-BR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  <a:r>
              <a:rPr lang="pt-BR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Faz sentido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04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1º </a:t>
            </a:r>
            <a:r>
              <a:rPr lang="pt-BR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Parágrafo do </a:t>
            </a:r>
            <a:r>
              <a:rPr lang="pt-BR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DESENVOLVIMENTO</a:t>
            </a:r>
            <a:endParaRPr lang="en-US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078705"/>
          </a:xfrm>
        </p:spPr>
        <p:txBody>
          <a:bodyPr/>
          <a:lstStyle/>
          <a:p>
            <a:pPr marL="0" indent="0" algn="just">
              <a:buNone/>
            </a:pPr>
            <a:endParaRPr lang="pt-BR" i="1" dirty="0" smtClean="0"/>
          </a:p>
          <a:p>
            <a:pPr marL="0" indent="0" algn="just">
              <a:buNone/>
            </a:pPr>
            <a:r>
              <a:rPr lang="pt-BR" i="1" dirty="0" smtClean="0"/>
              <a:t>Desde </a:t>
            </a:r>
            <a:r>
              <a:rPr lang="pt-BR" i="1" dirty="0"/>
              <a:t>a colonização, o país sofre com imposições religiosas. Os padres jesuítas eram trazidos pelos portugueses para catequizar os índios, e a religião que os nativos seguiam – a exaltação da natureza – era suprimida. Além disso, a população africana que foi trazida como escrava também enfrentou fortes repressões ao tentar utilizar sua religião como forma de manutenção cultural. É relevante notar que, ainda hoje, as religiões afro-brasileiras são os maiores alvos de discriminação, com episódios de violência física e moral veiculados pelas mídias com grande frequência. </a:t>
            </a:r>
            <a:endParaRPr lang="pt-BR" i="1" dirty="0" smtClean="0"/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pt-BR" i="1" dirty="0"/>
              <a:t>(</a:t>
            </a:r>
            <a:r>
              <a:rPr lang="pt-BR" b="1" i="1" dirty="0">
                <a:solidFill>
                  <a:srgbClr val="FF0000"/>
                </a:solidFill>
              </a:rPr>
              <a:t>DESENVOLVIMENTO: </a:t>
            </a:r>
            <a:r>
              <a:rPr lang="pt-BR" b="1" i="1" dirty="0" smtClean="0">
                <a:solidFill>
                  <a:srgbClr val="FF0000"/>
                </a:solidFill>
              </a:rPr>
              <a:t>associando </a:t>
            </a:r>
            <a:r>
              <a:rPr lang="pt-BR" b="1" i="1" dirty="0">
                <a:solidFill>
                  <a:srgbClr val="FF0000"/>
                </a:solidFill>
              </a:rPr>
              <a:t>o </a:t>
            </a:r>
            <a:r>
              <a:rPr lang="pt-BR" b="1" i="1" dirty="0" smtClean="0">
                <a:solidFill>
                  <a:srgbClr val="FF0000"/>
                </a:solidFill>
              </a:rPr>
              <a:t>Tema </a:t>
            </a:r>
            <a:r>
              <a:rPr lang="pt-BR" b="1" i="1" dirty="0">
                <a:solidFill>
                  <a:srgbClr val="FF0000"/>
                </a:solidFill>
              </a:rPr>
              <a:t>da intolerância religiosa com os conhecimentos de leitura que ela tem; viram como é importante a leitura</a:t>
            </a:r>
            <a:r>
              <a:rPr lang="pt-BR" i="1" dirty="0">
                <a:solidFill>
                  <a:srgbClr val="FF0000"/>
                </a:solidFill>
              </a:rPr>
              <a:t>?)</a:t>
            </a:r>
            <a:endParaRPr lang="en-US" i="1" dirty="0">
              <a:solidFill>
                <a:srgbClr val="FF0000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91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pt-BR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º Parágrafo do DESENVOLVIMENTO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pt-BR" i="1" dirty="0"/>
              <a:t>Concomitantemente, ainda que o Brasil tenha se tornado um Estado laico, com uma enorme diversidade religiosa devido à grande miscigenação que o constituiu, o respeito pleno às diferentes escolhas de crença não é realidade. A palavra religião tem sua origem em “</a:t>
            </a:r>
            <a:r>
              <a:rPr lang="pt-BR" i="1" dirty="0" err="1"/>
              <a:t>religare</a:t>
            </a:r>
            <a:r>
              <a:rPr lang="pt-BR" i="1" dirty="0"/>
              <a:t>”, que significa ligação, união em torno de um propósito; entretanto, ela tem sido causa de separação, desunião. Mesmo que legislações, como a Constituição Federal e a Declaração Universal dos Direitos Humanos, já prevejam o direito à liberdade de expressão religiosa, enquanto não houver amadurecimento social não haverá mudança. </a:t>
            </a:r>
            <a:endParaRPr lang="pt-BR" i="1" dirty="0" smtClean="0"/>
          </a:p>
          <a:p>
            <a:pPr marL="0" indent="0">
              <a:buNone/>
            </a:pPr>
            <a:endParaRPr lang="en-US" dirty="0"/>
          </a:p>
          <a:p>
            <a:pPr algn="just"/>
            <a:r>
              <a:rPr lang="pt-BR" i="1" dirty="0"/>
              <a:t>(</a:t>
            </a:r>
            <a:r>
              <a:rPr lang="pt-BR" b="1" i="1" dirty="0">
                <a:solidFill>
                  <a:srgbClr val="FF0000"/>
                </a:solidFill>
              </a:rPr>
              <a:t>DESENVOLVIMENTO: </a:t>
            </a:r>
            <a:r>
              <a:rPr lang="pt-BR" b="1" i="1" dirty="0" smtClean="0">
                <a:solidFill>
                  <a:srgbClr val="FF0000"/>
                </a:solidFill>
              </a:rPr>
              <a:t>continuou associando </a:t>
            </a:r>
            <a:r>
              <a:rPr lang="pt-BR" b="1" i="1" dirty="0">
                <a:solidFill>
                  <a:srgbClr val="FF0000"/>
                </a:solidFill>
              </a:rPr>
              <a:t>o </a:t>
            </a:r>
            <a:r>
              <a:rPr lang="pt-BR" b="1" i="1" dirty="0" smtClean="0">
                <a:solidFill>
                  <a:srgbClr val="FF0000"/>
                </a:solidFill>
              </a:rPr>
              <a:t>Tema </a:t>
            </a:r>
            <a:r>
              <a:rPr lang="pt-BR" b="1" i="1" dirty="0">
                <a:solidFill>
                  <a:srgbClr val="FF0000"/>
                </a:solidFill>
              </a:rPr>
              <a:t>da intolerância religiosa com os conhecimentos de leitura que ela tem; viram como é importante a leitura</a:t>
            </a:r>
            <a:r>
              <a:rPr lang="pt-BR" i="1" dirty="0"/>
              <a:t>?)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30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FAZENDO A CONCLUSÃO</a:t>
            </a:r>
            <a:endParaRPr lang="en-US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636295"/>
            <a:ext cx="9601200" cy="423110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tudo isso, é imprescindível que todos os segmentos sociais se unam em prol do combate à intolerância religiosa no Brasil. Assim, cumpre ao governo efetivar de maneira mais plena as leis existentes. Ademais, cabe às escolas e às famílias educarem as crianças para que, desde cedo, aprendam que têm o direito de seguir suas escolhas, mas que devem ser tolerantes e respeitar as crenças do outro, afinal, como disse Nelson Mandela, “a educação é a arma mais poderosa para mudar o mundo”. Dessa forma, assim com a desintegração de um átomo tornou-se simples na atualidade, preconceitos poderão ser quebrados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(CONCLUSÃO: apresentou uma solução para o problema e ainda fechou com uma frase famosíssima de Nelson Mandela) 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67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Tema: Desafios </a:t>
            </a:r>
            <a: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a formação educacional de surdos no </a:t>
            </a: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Brasil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r">
              <a:buNone/>
            </a:pP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Thais Fonseca Lopes de Oliveira</a:t>
            </a:r>
          </a:p>
          <a:p>
            <a:pPr marL="0" indent="0" algn="just">
              <a:buNone/>
            </a:pPr>
            <a:endParaRPr lang="pt-BR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mitologia grega, Sísifo foi condenado por Zeus a rolar uma enorme pedra morro acima eternamente. Todos os dias, Sísifo atingia o topo do rochedo, contudo era vencido pela exaustão, assim a pedra retornava à base. Hodiernamente, esse mito assemelha-se à luta cotidiana dos deficientes auditivos brasileiros, os quais buscam ultrapassar as barreiras as quais os separam do direito à educação. Nesse contexto, não há dúvidas de que a formação educacional de surdos é um desafio no Brasil o qual ocorre, infelizmente, devido não só à negligência governamental, mas também ao preconceito da sociedade.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b="1" i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81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i="1" dirty="0" smtClean="0"/>
          </a:p>
          <a:p>
            <a:pPr marL="0" indent="0" algn="just">
              <a:buNone/>
            </a:pP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Constituição cidadã de 1988 garante educação inclusiva de qualidade aos deficientes, todavia o Poder Executivo não efetiva esse direito. Consoante Aristóteles no livro "Ética a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Nicômaco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a política serve para garantir a felicidade dos cidadãos, logo se verifica que esse conceito encontra-se deturpado no Brasil à medida que a oferta não apenas da educação inclusiva, como também da preparação do número suficiente de professores especializados no cuidado com surdos não está presente em todo o território nacional, fazendo os direitos permanecerem no papel.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9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i="1" dirty="0"/>
              <a:t>Outrossim, o preconceito da sociedade ainda é um grande impasse à permanência dos deficientes auditivos nas escolas. Tristemente, a existência da discriminação contra surdos é reflexo da valorização dos padrões criados pela consciência coletiva. No entanto, segundo o pensador e ativista francês Michel Foucault, é preciso mostrar às pessoas que elas são mais livres do que pensam para quebrar pensamentos errôneos construídos em outros momentos históricos. Assim, uma mudança nos valores da sociedade é fundamental para transpor as barreiras à formação educacional de surdos.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81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 fontAlgn="base">
              <a:buNone/>
            </a:pPr>
            <a:r>
              <a:rPr lang="pt-BR" sz="2400" i="1" dirty="0"/>
              <a:t>Portanto, indubitavelmente, medidas são necessárias para resolver esse problema. Cabe ao Ministério da Educação criar um projeto para ser desenvolvido nas escolas o qual promova palestras, apresentações artísticas e atividades lúdicas a respeito do cotidiano e dos direitos dos surdos. - uma vez que ações culturais coletivas têm imenso poder transformador - a fim de que a comunidade escolar e a sociedade no geral - por conseguinte - conscientizem-se. Desse modo, a realidade distanciar-se-á do mito grego e os </a:t>
            </a:r>
            <a:r>
              <a:rPr lang="pt-BR" sz="2400" i="1" dirty="0" err="1"/>
              <a:t>Sísifos</a:t>
            </a:r>
            <a:r>
              <a:rPr lang="pt-BR" sz="2400" i="1" dirty="0"/>
              <a:t> brasileiros vencerão o desafio de Zeus.</a:t>
            </a:r>
            <a:endParaRPr lang="en-US" sz="2400" dirty="0"/>
          </a:p>
          <a:p>
            <a:pPr marL="0" indent="0" algn="just" fontAlgn="base">
              <a:buNone/>
            </a:pPr>
            <a:r>
              <a:rPr lang="pt-BR" sz="2400" dirty="0"/>
              <a:t> 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8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TEMA:DEMOCRATIZAÇÃO DO ACESSO AO CINEMA NO BRASIL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 Clara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Socha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Embora a Constituição Federal de 1988 assegure o acesso à cultura como direito de todos os cidadãos, percebe-se que, na atual realidade brasileira, não há o cumprimento dessa garantia, principalmente no que diz respeito ao cinema. Isso acontece devido à concentração de salas de cinema nos grandes centros urbanos e à concepção cultural de que a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arte seja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direcionada aos mais favorecidos economicamente</a:t>
            </a:r>
            <a:r>
              <a:rPr lang="pt-BR" i="1" dirty="0"/>
              <a:t>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98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relevante abordar, primeiramente, que as cidades brasileiras foram construídas sobre um viés elitista e segregacionista, de modo que os centros culturais estão, em sua maioria, restritos ao espaço ocupado pelos detentores do poder econômico. Essa dinâmica não foi diferente com a chegada do cinema, já que apenas 17% da população do país frequenta os centros culturais em questão. Nesse sentido, observa-se que a segregação social - evidenciada como uma característica da sociedade brasileira, por Sérgio Buarque de Holanda, no livro "Raízes do Brasil" - se faz presente até os dias atuais, por privar a população das periferias do acesso à cultura e ao lazer que são proporcionados pelo cinema. 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94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Paralelo a isso, vale também ressaltar que a concepção cultural de que a arte não abrange a população de baixa renda é um fato limitante para que haja a democratização plena da cultura e, portanto, do cinema. Isso é retratado no livro "Quarto de Despejo", de Carolina Maria de Jesus, o qual ilustra o triste cotidiano que uma família em condição de miserabilidade vive, e, assim, mostra como o acesso a centros culturais é uma perspectiva distante de sua realidade, não necessariamente pela distância física, mas pela ideia de pertencimento a esses espaços. 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33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b="1" dirty="0" smtClean="0"/>
          </a:p>
          <a:p>
            <a:pPr marL="0" indent="0" algn="ctr">
              <a:buNone/>
            </a:pP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TEMA ERA: </a:t>
            </a:r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“AQUECIMENTO GLOBAL”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81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Dessa forma, pode-se perceber que o debate acerca da democratização do cinema é imprescindível para a construção de uma sociedade mais igualitária. Nessa lógica, é imperativo que o Ministério da Economia destine verbas para a construção de salas de cinema, de baixo custo ou gratuitas, nas periferias brasileiras por meio da inclusão desse objetivo na Lei de Diretrizes Orçamentárias, com o intuito de descentralizar o acesso à arte. Além disso, cabe às instituições de ensino promover passeios aos cinemas locais, desde o início da vida escolar das crianças,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mediante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autorização e contribuição dos responsáveis, a fim de desconstruir a ideia de elitização da cultura, sobretudo em regiões carentes. Feito isso, a sociedade brasileira poderá caminhar para a completude da democracia no âmbito cultural."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9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     </a:t>
            </a: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RESUMO GERAL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672389"/>
            <a:ext cx="9601200" cy="41950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NESTA PALESTRA VOCÊ VIU:</a:t>
            </a:r>
          </a:p>
          <a:p>
            <a:pPr marL="0" indent="0">
              <a:buNone/>
            </a:pPr>
            <a:endParaRPr lang="pt-B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AutoNum type="arabicParenR"/>
            </a:pPr>
            <a:r>
              <a:rPr lang="pt-BR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</a:t>
            </a: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tipo de Redação cobrada no ENEM</a:t>
            </a:r>
          </a:p>
          <a:p>
            <a:pPr marL="457200" indent="-457200">
              <a:buAutoNum type="arabicParenR"/>
            </a:pP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que os avaliadores do ENEM querem de sua redação</a:t>
            </a:r>
          </a:p>
          <a:p>
            <a:pPr marL="457200" indent="-457200">
              <a:buAutoNum type="arabicParenR"/>
            </a:pP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são feitas as Redações do ENEM</a:t>
            </a:r>
          </a:p>
          <a:p>
            <a:pPr marL="457200" indent="-457200">
              <a:buAutoNum type="arabicParenR"/>
            </a:pP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Quais serão os possíveis Temas da Redação do ENEM 2020</a:t>
            </a:r>
          </a:p>
          <a:p>
            <a:pPr marL="457200" indent="-457200">
              <a:buAutoNum type="arabicParenR"/>
            </a:pP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começar, desenvolver e concluir uma Redação que vai tirar nota alta</a:t>
            </a:r>
          </a:p>
          <a:p>
            <a:pPr marL="457200" indent="-457200">
              <a:buAutoNum type="arabicParenR"/>
            </a:pPr>
            <a:endParaRPr lang="pt-B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 SEJA, PROCURAMOS RESPONDER AQUELAS CINCO PERGUNTAS LÁ DO INICIO DA PALESTRA, LEMBRA?</a:t>
            </a:r>
            <a:endParaRPr lang="en-US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51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DICA </a:t>
            </a: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FINAL</a:t>
            </a:r>
            <a: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BOA 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LEITURA E PRÁTICA DE </a:t>
            </a: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ESCRITA </a:t>
            </a:r>
          </a:p>
          <a:p>
            <a:pPr marL="0" indent="0" algn="just">
              <a:buNone/>
            </a:pPr>
            <a:endParaRPr lang="pt-BR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Aproveitar 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todas as atividades de produção textual passadas pelo professor e, </a:t>
            </a: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além disso, por 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 própria, </a:t>
            </a:r>
            <a:r>
              <a:rPr lang="pt-BR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fazer uma redação por semana,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até </a:t>
            </a: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dia do 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ENEM, sobre um tema que se destacou na mídia </a:t>
            </a: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durante a semana.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2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323474"/>
            <a:ext cx="9601200" cy="4543926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32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pt-BR" sz="40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vida é a arte de superar obstáculos</a:t>
            </a:r>
            <a:r>
              <a:rPr lang="pt-BR" sz="40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endParaRPr lang="pt-BR" sz="32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(Mestre </a:t>
            </a:r>
            <a:r>
              <a:rPr lang="pt-BR" sz="2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DeRose</a:t>
            </a:r>
            <a:r>
              <a:rPr lang="pt-BR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 algn="ctr">
              <a:buNone/>
            </a:pPr>
            <a:endParaRPr lang="pt-BR" sz="24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pt-BR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Muito obrigado a todos pela atenção</a:t>
            </a:r>
            <a:r>
              <a:rPr lang="pt-BR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</a:p>
          <a:p>
            <a:pPr marL="0" indent="0" algn="ctr">
              <a:buNone/>
            </a:pPr>
            <a:r>
              <a:rPr lang="pt-BR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(Professor Tinoco Luna)</a:t>
            </a:r>
            <a:endParaRPr lang="en-US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22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endParaRPr lang="pt-BR" dirty="0" smtClean="0"/>
          </a:p>
          <a:p>
            <a:pPr marL="0" indent="0" fontAlgn="base">
              <a:buNone/>
            </a:pPr>
            <a:endParaRPr lang="pt-BR" dirty="0"/>
          </a:p>
          <a:p>
            <a:pPr marL="0" indent="0" algn="ctr" fontAlgn="base">
              <a:buNone/>
            </a:pPr>
            <a:r>
              <a:rPr lang="pt-BR" sz="2800" dirty="0" smtClean="0"/>
              <a:t>Link </a:t>
            </a:r>
            <a:r>
              <a:rPr lang="pt-BR" sz="2800" dirty="0"/>
              <a:t>do E-book: </a:t>
            </a:r>
            <a:r>
              <a:rPr lang="pt-BR" sz="2800" b="1" dirty="0"/>
              <a:t>E-book OS SEGREDOS DA REDAÇÃO DO ENEM: VEJA COMO FEZ QUEM TIROU NOTA MIL:</a:t>
            </a:r>
            <a:r>
              <a:rPr lang="pt-BR" sz="2800" dirty="0"/>
              <a:t> </a:t>
            </a:r>
            <a:endParaRPr lang="pt-BR" sz="2800" dirty="0" smtClean="0"/>
          </a:p>
          <a:p>
            <a:pPr marL="0" indent="0" algn="ctr" fontAlgn="base">
              <a:buNone/>
            </a:pPr>
            <a:r>
              <a:rPr lang="pt-BR" sz="2800" u="sng" dirty="0" smtClean="0">
                <a:hlinkClick r:id="rId2"/>
              </a:rPr>
              <a:t>http</a:t>
            </a:r>
            <a:r>
              <a:rPr lang="pt-BR" sz="2800" u="sng" dirty="0">
                <a:hlinkClick r:id="rId2"/>
              </a:rPr>
              <a:t>://blogdoestudante.com.br/2020/05/26/redacao-do-enem-veja-como-fez-quem-tirou-nota-mil/</a:t>
            </a:r>
            <a:endParaRPr lang="en-US" sz="2800" dirty="0"/>
          </a:p>
          <a:p>
            <a:pPr marL="0" indent="0" fontAlgn="base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46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“...</a:t>
            </a:r>
            <a:r>
              <a:rPr lang="pt-B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Isso tudo é devido </a:t>
            </a:r>
            <a:r>
              <a:rPr lang="pt-B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aos </a:t>
            </a:r>
            <a:r>
              <a:rPr lang="pt-B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raios </a:t>
            </a:r>
            <a:r>
              <a:rPr lang="pt-BR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ultra-violentos</a:t>
            </a:r>
            <a:r>
              <a:rPr lang="pt-B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recebemos todo dia...”</a:t>
            </a:r>
          </a:p>
          <a:p>
            <a:pPr marL="0" indent="0" algn="ctr">
              <a:buNone/>
            </a:pPr>
            <a:endParaRPr lang="pt-BR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 </a:t>
            </a:r>
            <a:r>
              <a:rPr lang="pt-BR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Meu </a:t>
            </a:r>
            <a:r>
              <a:rPr lang="pt-BR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Deus……. Haja para-raios</a:t>
            </a:r>
            <a:r>
              <a:rPr lang="pt-BR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pt-BR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86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B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TEMA ERA: “</a:t>
            </a:r>
            <a:r>
              <a:rPr lang="pt-BR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POLUIÇÃO DOS RIOS”</a:t>
            </a:r>
            <a:endParaRPr lang="en-US" sz="4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42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pt-BR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“…. </a:t>
            </a:r>
            <a:r>
              <a:rPr lang="pt-B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rios são formados pelas bacias esferográficas...”</a:t>
            </a:r>
          </a:p>
          <a:p>
            <a:pPr marL="0" indent="0" algn="ctr">
              <a:buNone/>
            </a:pP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 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Imaginem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bacias da caneta 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BIC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90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TM10001105[[fn=Corte]]</Template>
  <TotalTime>634</TotalTime>
  <Words>3005</Words>
  <Application>Microsoft Office PowerPoint</Application>
  <PresentationFormat>Widescreen</PresentationFormat>
  <Paragraphs>310</Paragraphs>
  <Slides>64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64</vt:i4>
      </vt:variant>
    </vt:vector>
  </HeadingPairs>
  <TitlesOfParts>
    <vt:vector size="71" baseType="lpstr">
      <vt:lpstr>Arial</vt:lpstr>
      <vt:lpstr>Courier New</vt:lpstr>
      <vt:lpstr>Franklin Gothic Book</vt:lpstr>
      <vt:lpstr>Tahoma</vt:lpstr>
      <vt:lpstr>Times New Roman</vt:lpstr>
      <vt:lpstr>Wingdings</vt:lpstr>
      <vt:lpstr>Crop</vt:lpstr>
      <vt:lpstr>  Como fazer a redação do enem</vt:lpstr>
      <vt:lpstr>CONSIDERAÇÕES INICIAIS </vt:lpstr>
      <vt:lpstr>VAMOS COMEÇAR APRENDENDO COMO TIRAR ZERO NA REDAÇÃO</vt:lpstr>
      <vt:lpstr> MOMENTO “JECA”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</vt:lpstr>
      <vt:lpstr>Apresentação do PowerPoint</vt:lpstr>
      <vt:lpstr>NOSSA PALESTRA VAI TENTAR RESPONDER CINCO PERGUNTAS:     </vt:lpstr>
      <vt:lpstr>I PARTE: O TIPO DE REDAÇÃO DO ENEM</vt:lpstr>
      <vt:lpstr>EXEMPLO Tema: Meio Ambiente </vt:lpstr>
      <vt:lpstr>EM SÍNTESE, SOBRE O TIPO DE REDAÇÃO DO ENEM  </vt:lpstr>
      <vt:lpstr>II PARTE: O QUE OS AVALIADORES DE SUA REDAÇÃO QUEREM DE VOCÊ?   </vt:lpstr>
      <vt:lpstr>              EXIGÊNCIA 01: 200 pontos</vt:lpstr>
      <vt:lpstr>EXIGÊNCIA 02 – 200 pontos</vt:lpstr>
      <vt:lpstr>EXIGÊNCIA 03: 200 pontos</vt:lpstr>
      <vt:lpstr>EXIGÊNCIA 04: 200 pontos</vt:lpstr>
      <vt:lpstr>EXIGÊNCIA 05: 200 pontos</vt:lpstr>
      <vt:lpstr>III PARTE: COMO SÃO AS REDAÇÕES NOTA MIL DO ENEM</vt:lpstr>
      <vt:lpstr> INTERESSANTE !!!!! Todas as Redações Nota Mil possuem 7 características em comum</vt:lpstr>
      <vt:lpstr>Característica nº 01: Na Estrutura da Redação </vt:lpstr>
      <vt:lpstr> Característica nº 02: Na Introdução </vt:lpstr>
      <vt:lpstr>Característica nº 03: No Desenvolvimento </vt:lpstr>
      <vt:lpstr>Característica nº 04: Na Conclusão </vt:lpstr>
      <vt:lpstr>Característica n° 05: No fechamento da redação </vt:lpstr>
      <vt:lpstr>Característica nº 06: Nas normas da Língua Portuguesa </vt:lpstr>
      <vt:lpstr>Característica nº 07: coerência e coesão das ideias </vt:lpstr>
      <vt:lpstr>IV PARTE: OS POSSÍVEIS TEMAS DA REDAÇÃO DO ENEM   </vt:lpstr>
      <vt:lpstr>                              2010</vt:lpstr>
      <vt:lpstr>2011</vt:lpstr>
      <vt:lpstr> 2012</vt:lpstr>
      <vt:lpstr>2013</vt:lpstr>
      <vt:lpstr>2014</vt:lpstr>
      <vt:lpstr>2015</vt:lpstr>
      <vt:lpstr>2016</vt:lpstr>
      <vt:lpstr>2017</vt:lpstr>
      <vt:lpstr>2018</vt:lpstr>
      <vt:lpstr>2019</vt:lpstr>
      <vt:lpstr>QUAL SERÁ O TEMA DE 2020?</vt:lpstr>
      <vt:lpstr>VAI CAIR O QUÊ?</vt:lpstr>
      <vt:lpstr>V PARTE: UMA REDAÇÃO NOTA MIL COMO EXEMPLO </vt:lpstr>
      <vt:lpstr>UMA REDAÇÃO NOTA MIL COMO EXEMPLO  </vt:lpstr>
      <vt:lpstr>1º Parágrafo do DESENVOLVIMENTO</vt:lpstr>
      <vt:lpstr>2º Parágrafo do DESENVOLVIMENTO</vt:lpstr>
      <vt:lpstr>FAZENDO A CONCLUSÃO</vt:lpstr>
      <vt:lpstr>Tema: Desafios para a formação educacional de surdos no Brasil </vt:lpstr>
      <vt:lpstr>Apresentação do PowerPoint</vt:lpstr>
      <vt:lpstr>Apresentação do PowerPoint</vt:lpstr>
      <vt:lpstr>Apresentação do PowerPoint</vt:lpstr>
      <vt:lpstr>TEMA:DEMOCRATIZAÇÃO DO ACESSO AO CINEMA NO BRASIL</vt:lpstr>
      <vt:lpstr>Apresentação do PowerPoint</vt:lpstr>
      <vt:lpstr>Apresentação do PowerPoint</vt:lpstr>
      <vt:lpstr>Apresentação do PowerPoint</vt:lpstr>
      <vt:lpstr>     RESUMO GERAL</vt:lpstr>
      <vt:lpstr>DICA FINAL 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fazer a redação do enem</dc:title>
  <dc:creator>Francisco Tinoco</dc:creator>
  <cp:lastModifiedBy>Francisco Tinoco</cp:lastModifiedBy>
  <cp:revision>126</cp:revision>
  <dcterms:created xsi:type="dcterms:W3CDTF">2020-05-27T14:34:26Z</dcterms:created>
  <dcterms:modified xsi:type="dcterms:W3CDTF">2020-05-28T12:06:59Z</dcterms:modified>
</cp:coreProperties>
</file>