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4" r:id="rId3"/>
    <p:sldId id="296" r:id="rId4"/>
    <p:sldId id="271" r:id="rId5"/>
    <p:sldId id="281" r:id="rId6"/>
    <p:sldId id="283" r:id="rId7"/>
    <p:sldId id="282" r:id="rId8"/>
    <p:sldId id="272" r:id="rId9"/>
    <p:sldId id="288" r:id="rId10"/>
    <p:sldId id="274" r:id="rId11"/>
    <p:sldId id="293" r:id="rId12"/>
    <p:sldId id="275" r:id="rId13"/>
    <p:sldId id="287" r:id="rId14"/>
    <p:sldId id="276" r:id="rId15"/>
    <p:sldId id="289" r:id="rId16"/>
    <p:sldId id="290" r:id="rId17"/>
    <p:sldId id="277" r:id="rId18"/>
    <p:sldId id="278" r:id="rId19"/>
    <p:sldId id="291" r:id="rId20"/>
    <p:sldId id="279" r:id="rId21"/>
    <p:sldId id="292" r:id="rId22"/>
    <p:sldId id="280" r:id="rId23"/>
    <p:sldId id="273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95" r:id="rId33"/>
    <p:sldId id="294" r:id="rId34"/>
    <p:sldId id="266" r:id="rId35"/>
    <p:sldId id="267" r:id="rId36"/>
    <p:sldId id="268" r:id="rId37"/>
    <p:sldId id="270" r:id="rId38"/>
    <p:sldId id="28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lo.br/pdf/er/n23/n23a18.pdf" TargetMode="External"/><Relationship Id="rId2" Type="http://schemas.openxmlformats.org/officeDocument/2006/relationships/hyperlink" Target="https://blog.freedom.ind.br/direito-do-idoso-a-mobilidade-na-terceira-idade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sul.br/wps/wcm/connect/a23b6291-6bbc-44dc-8e51-3727eb0e2f63/reciclagem_educacao-ambiental_extensao.pdf?MOD=AJPERES" TargetMode="External"/><Relationship Id="rId2" Type="http://schemas.openxmlformats.org/officeDocument/2006/relationships/hyperlink" Target="http://www.scielo.br/pdf/motriz/v16n4/a23v16n4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revistaea.org/artigo.php?idartigo=2647" TargetMode="External"/><Relationship Id="rId2" Type="http://schemas.openxmlformats.org/officeDocument/2006/relationships/hyperlink" Target="https://exame.abril.com.br/negocios/dino/os-desafios-do-envelhecimento-na-sociedade-moderna-dino89089117131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br/url?sa=t&amp;rct=j&amp;q=&amp;esrc=s&amp;source=web&amp;cd=8&amp;ved=2ahUKEwiMxbChhpzkAhXsH7kGHd9rAZ4QFjAHegQICBAB&amp;url=https://revistas.ufg.br/geoambiente/article/viewFile/25863/14854&amp;usg=AOvVaw2NcP5YjFJhxnzRKhodDPL5" TargetMode="External"/><Relationship Id="rId2" Type="http://schemas.openxmlformats.org/officeDocument/2006/relationships/hyperlink" Target="https://globoplay.globo.com/v/6563021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7067" y="2404533"/>
            <a:ext cx="7766936" cy="2549851"/>
          </a:xfrm>
        </p:spPr>
        <p:txBody>
          <a:bodyPr/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sz="4800" b="1" dirty="0" smtClean="0"/>
              <a:t>EXPLICANDO O PROCESSO AVALIATIVO NA DISCIPLINA LEITURA E PRODUÇÃO TEXTUAL: COMO SERÁ A AP1 e AP2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305993" y="4050833"/>
            <a:ext cx="5627716" cy="1096899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solidFill>
                  <a:srgbClr val="FF0000"/>
                </a:solidFill>
              </a:rPr>
              <a:t>Blogdoestudante.com.br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Resultado de imagem para GIFS REDAÃÃ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84" y="3456284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95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 E O TEMA ERA: “VIOLÊNCIA URBANA”</a:t>
            </a:r>
            <a:endParaRPr lang="en-US" b="1" dirty="0"/>
          </a:p>
        </p:txBody>
      </p:sp>
      <p:pic>
        <p:nvPicPr>
          <p:cNvPr id="8194" name="Picture 2" descr="Imagem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50" y="1870364"/>
            <a:ext cx="5660967" cy="430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62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 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r>
              <a:rPr lang="pt-BR" sz="2800" dirty="0" smtClean="0"/>
              <a:t>“...Estamos diante de </a:t>
            </a:r>
            <a:r>
              <a:rPr lang="pt-BR" sz="2800" dirty="0"/>
              <a:t>um problema de muita </a:t>
            </a:r>
            <a:r>
              <a:rPr lang="pt-BR" sz="2800" dirty="0" smtClean="0"/>
              <a:t>gravidez...”</a:t>
            </a:r>
          </a:p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r>
              <a:rPr lang="pt-BR" sz="2800" u="sng" dirty="0">
                <a:solidFill>
                  <a:srgbClr val="FF0000"/>
                </a:solidFill>
              </a:rPr>
              <a:t/>
            </a:r>
            <a:br>
              <a:rPr lang="pt-BR" sz="2800" u="sng" dirty="0">
                <a:solidFill>
                  <a:srgbClr val="FF0000"/>
                </a:solidFill>
              </a:rPr>
            </a:br>
            <a:r>
              <a:rPr lang="pt-BR" sz="2800" dirty="0">
                <a:solidFill>
                  <a:srgbClr val="FF0000"/>
                </a:solidFill>
              </a:rPr>
              <a:t>(Com certeza…se seu pai usasse camisinha, não leríamos isso!)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8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761" y="609600"/>
            <a:ext cx="9160624" cy="1320800"/>
          </a:xfrm>
        </p:spPr>
        <p:txBody>
          <a:bodyPr/>
          <a:lstStyle/>
          <a:p>
            <a:pPr algn="ctr"/>
            <a:r>
              <a:rPr lang="pt-BR" b="1" dirty="0" smtClean="0"/>
              <a:t>E O TEMA ERA: “AQUECIMENTO GLOBAL”</a:t>
            </a:r>
            <a:endParaRPr lang="en-US" b="1" dirty="0"/>
          </a:p>
        </p:txBody>
      </p:sp>
      <p:pic>
        <p:nvPicPr>
          <p:cNvPr id="1026" name="Picture 2" descr="Imagem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0" y="1862052"/>
            <a:ext cx="3316778" cy="482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81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761" y="609600"/>
            <a:ext cx="9160624" cy="1320800"/>
          </a:xfrm>
        </p:spPr>
        <p:txBody>
          <a:bodyPr/>
          <a:lstStyle/>
          <a:p>
            <a:pPr algn="ctr"/>
            <a:r>
              <a:rPr lang="pt-BR" b="1" dirty="0" smtClean="0"/>
              <a:t>E O TEMA ERA: “AQUECIMENTO GLOBAL”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r>
              <a:rPr lang="pt-BR" sz="2800" dirty="0" smtClean="0"/>
              <a:t>“...Isso </a:t>
            </a:r>
            <a:r>
              <a:rPr lang="pt-BR" sz="2800" dirty="0"/>
              <a:t>tudo é devido ao raios </a:t>
            </a:r>
            <a:r>
              <a:rPr lang="pt-BR" sz="2800" dirty="0" err="1"/>
              <a:t>ultra-violentos</a:t>
            </a:r>
            <a:r>
              <a:rPr lang="pt-BR" sz="2800" dirty="0"/>
              <a:t> que recebemos todo </a:t>
            </a:r>
            <a:r>
              <a:rPr lang="pt-BR" sz="2800" dirty="0" smtClean="0"/>
              <a:t>dia...”</a:t>
            </a:r>
          </a:p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>
                <a:solidFill>
                  <a:srgbClr val="FF0000"/>
                </a:solidFill>
              </a:rPr>
              <a:t>(Meu Deus……. Haja </a:t>
            </a:r>
            <a:r>
              <a:rPr lang="pt-BR" sz="2800" dirty="0" smtClean="0">
                <a:solidFill>
                  <a:srgbClr val="FF0000"/>
                </a:solidFill>
              </a:rPr>
              <a:t>para-raios!)</a:t>
            </a:r>
            <a:r>
              <a:rPr lang="pt-BR" sz="2800" dirty="0">
                <a:solidFill>
                  <a:srgbClr val="FF0000"/>
                </a:solidFill>
              </a:rPr>
              <a:t/>
            </a:r>
            <a:br>
              <a:rPr lang="pt-BR" sz="2800" dirty="0">
                <a:solidFill>
                  <a:srgbClr val="FF0000"/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9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2385" y="609600"/>
            <a:ext cx="9218815" cy="1320800"/>
          </a:xfrm>
        </p:spPr>
        <p:txBody>
          <a:bodyPr/>
          <a:lstStyle/>
          <a:p>
            <a:r>
              <a:rPr lang="pt-BR" b="1" dirty="0" smtClean="0"/>
              <a:t>E O TEMA ERA: “A POLUIÇÃO DOS RIOS”</a:t>
            </a:r>
            <a:endParaRPr lang="en-US" b="1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8" name="Picture 6" descr="Resultado de imagem para gifs de aguas poluid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011" y="1930400"/>
            <a:ext cx="4862945" cy="46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44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2385" y="609600"/>
            <a:ext cx="9218815" cy="1320800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pt-BR" b="1" dirty="0" smtClean="0"/>
          </a:p>
          <a:p>
            <a:pPr marL="0" indent="0" algn="ctr">
              <a:buNone/>
            </a:pPr>
            <a:r>
              <a:rPr lang="pt-BR" sz="2800" dirty="0" smtClean="0"/>
              <a:t>“…. </a:t>
            </a:r>
            <a:r>
              <a:rPr lang="pt-BR" sz="2800" dirty="0"/>
              <a:t>Os rios são formados pelas bacias </a:t>
            </a:r>
            <a:r>
              <a:rPr lang="pt-BR" sz="2800" dirty="0" smtClean="0"/>
              <a:t>esferográficas...”</a:t>
            </a:r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>
                <a:solidFill>
                  <a:srgbClr val="FF0000"/>
                </a:solidFill>
              </a:rPr>
              <a:t>(Imaginem as bacias da caneta BIC.)</a:t>
            </a:r>
            <a:br>
              <a:rPr lang="pt-BR" sz="2800" dirty="0">
                <a:solidFill>
                  <a:srgbClr val="FF0000"/>
                </a:solidFill>
              </a:rPr>
            </a:br>
            <a:r>
              <a:rPr lang="pt-BR" sz="2800" dirty="0"/>
              <a:t/>
            </a:r>
            <a:br>
              <a:rPr lang="pt-BR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57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8640" y="609600"/>
            <a:ext cx="9443257" cy="1320800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/>
              <a:t>E O TEMA ERA: “OS RECURSOS NATURAIS DO BRASIL”</a:t>
            </a:r>
            <a:endParaRPr lang="en-US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/>
              <a:t/>
            </a:r>
            <a:br>
              <a:rPr lang="pt-BR" dirty="0"/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100" name="Picture 4" descr="Resultado de imagem para gifs de CACHOEIRA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138" y="2079133"/>
            <a:ext cx="5029200" cy="420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24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8640" y="609600"/>
            <a:ext cx="9443257" cy="1320800"/>
          </a:xfrm>
        </p:spPr>
        <p:txBody>
          <a:bodyPr>
            <a:normAutofit/>
          </a:bodyPr>
          <a:lstStyle/>
          <a:p>
            <a:pPr algn="ctr"/>
            <a:endParaRPr lang="en-US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t-BR" dirty="0"/>
              <a:t/>
            </a:r>
            <a:br>
              <a:rPr lang="pt-BR" dirty="0"/>
            </a:br>
            <a:r>
              <a:rPr lang="pt-BR" sz="2800" dirty="0" smtClean="0"/>
              <a:t>“...Imaginem </a:t>
            </a:r>
            <a:r>
              <a:rPr lang="pt-BR" sz="2800" dirty="0"/>
              <a:t>a bandeira do Brasil. O azul representa o céu , o verde representa as matas, e o amarelo o ouro. O ouro já foi roubado e as matas estão quase se indo. No dia em que roubarem nosso céu, ficaremos sem bandeira</a:t>
            </a:r>
            <a:r>
              <a:rPr lang="pt-BR" sz="2800" dirty="0" smtClean="0"/>
              <a:t>...”</a:t>
            </a:r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>
                <a:solidFill>
                  <a:srgbClr val="FF0000"/>
                </a:solidFill>
              </a:rPr>
              <a:t>(</a:t>
            </a:r>
            <a:r>
              <a:rPr lang="pt-BR" sz="2800" dirty="0" err="1">
                <a:solidFill>
                  <a:srgbClr val="FF0000"/>
                </a:solidFill>
              </a:rPr>
              <a:t>Caraca</a:t>
            </a:r>
            <a:r>
              <a:rPr lang="pt-BR" sz="2800" dirty="0">
                <a:solidFill>
                  <a:srgbClr val="FF0000"/>
                </a:solidFill>
              </a:rPr>
              <a:t>! Ainda bem que temos aquela faixinha onde está escrito ‘Ordem e Progresso’ para amarrar na testa..)</a:t>
            </a:r>
            <a:br>
              <a:rPr lang="pt-BR" sz="2800" dirty="0">
                <a:solidFill>
                  <a:srgbClr val="FF0000"/>
                </a:solidFill>
              </a:rPr>
            </a:br>
            <a:r>
              <a:rPr lang="pt-BR" dirty="0">
                <a:solidFill>
                  <a:srgbClr val="FF0000"/>
                </a:solidFill>
              </a:rPr>
              <a:t/>
            </a:r>
            <a:br>
              <a:rPr lang="pt-BR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0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E O TEMA ERA: “O DESMATAMENTO DA AMAZÔNIA”</a:t>
            </a:r>
            <a:endParaRPr lang="en-US" b="1" dirty="0"/>
          </a:p>
        </p:txBody>
      </p:sp>
      <p:pic>
        <p:nvPicPr>
          <p:cNvPr id="5124" name="Picture 4" descr="Imagem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768" y="2069869"/>
            <a:ext cx="6878969" cy="41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82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r>
              <a:rPr lang="pt-BR" sz="2800" dirty="0" smtClean="0"/>
              <a:t>“...A </a:t>
            </a:r>
            <a:r>
              <a:rPr lang="pt-BR" sz="2800" dirty="0"/>
              <a:t>situação tende a piorar: o </a:t>
            </a:r>
            <a:r>
              <a:rPr lang="pt-BR" sz="2800" dirty="0" smtClean="0"/>
              <a:t>madeireiros </a:t>
            </a:r>
            <a:r>
              <a:rPr lang="pt-BR" sz="2800" dirty="0"/>
              <a:t>da Amazônia destroem a Mata Atlântica da </a:t>
            </a:r>
            <a:r>
              <a:rPr lang="pt-BR" sz="2800" dirty="0" smtClean="0"/>
              <a:t>região...”</a:t>
            </a:r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>
                <a:solidFill>
                  <a:srgbClr val="FF0000"/>
                </a:solidFill>
              </a:rPr>
              <a:t>(E além de tudo, viajam pra caramba, hein?)</a:t>
            </a:r>
            <a:br>
              <a:rPr lang="pt-BR" sz="2800" dirty="0">
                <a:solidFill>
                  <a:srgbClr val="FF0000"/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3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APRESENTAÇÃO EM DUAS PARTES: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 smtClean="0"/>
              <a:t> </a:t>
            </a:r>
            <a:r>
              <a:rPr lang="pt-BR" sz="2800" b="1" dirty="0" smtClean="0">
                <a:solidFill>
                  <a:srgbClr val="FF0000"/>
                </a:solidFill>
              </a:rPr>
              <a:t>1ª PARTE: </a:t>
            </a:r>
            <a:r>
              <a:rPr lang="pt-BR" sz="2800" i="1" dirty="0" smtClean="0">
                <a:solidFill>
                  <a:srgbClr val="0070C0"/>
                </a:solidFill>
              </a:rPr>
              <a:t>Acerca das Avaliações: AP1 e AP2;</a:t>
            </a:r>
          </a:p>
          <a:p>
            <a:pPr marL="0" indent="0" algn="just">
              <a:buNone/>
            </a:pPr>
            <a:endParaRPr lang="pt-BR" sz="2800" i="1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endParaRPr lang="pt-BR" sz="2800" dirty="0" smtClean="0"/>
          </a:p>
          <a:p>
            <a:pPr marL="0" indent="0" algn="just">
              <a:buNone/>
            </a:pPr>
            <a:r>
              <a:rPr lang="pt-BR" sz="2800" b="1" dirty="0" smtClean="0">
                <a:solidFill>
                  <a:srgbClr val="FF0000"/>
                </a:solidFill>
              </a:rPr>
              <a:t>2ª PARTE</a:t>
            </a:r>
            <a:r>
              <a:rPr lang="pt-BR" sz="2800" dirty="0" smtClean="0"/>
              <a:t>: </a:t>
            </a:r>
            <a:r>
              <a:rPr lang="pt-BR" sz="2800" i="1" dirty="0" smtClean="0">
                <a:solidFill>
                  <a:srgbClr val="0070C0"/>
                </a:solidFill>
              </a:rPr>
              <a:t>Explicando a AP2 - Regramento para a elaboração do texto que todos faremos para ser a nota da AP2 e para o Livro eletrônico que publicaremos.</a:t>
            </a:r>
            <a:endParaRPr lang="en-US" sz="2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9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E O TEMA ERA: “O SENTIDO DA VIDA”</a:t>
            </a:r>
            <a:endParaRPr lang="en-US" b="1" dirty="0"/>
          </a:p>
        </p:txBody>
      </p:sp>
      <p:pic>
        <p:nvPicPr>
          <p:cNvPr id="6146" name="Picture 2" descr="Resultado de imagem para gifs de missÃ£o de vi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71" y="1768893"/>
            <a:ext cx="3682380" cy="368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5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t-BR" sz="2400" b="1" dirty="0" smtClean="0"/>
          </a:p>
          <a:p>
            <a:pPr marL="0" indent="0" algn="ctr">
              <a:buNone/>
            </a:pPr>
            <a:r>
              <a:rPr lang="pt-BR" sz="2800" dirty="0" smtClean="0"/>
              <a:t>“... O </a:t>
            </a:r>
            <a:r>
              <a:rPr lang="pt-BR" sz="2800" dirty="0" err="1"/>
              <a:t>sero</a:t>
            </a:r>
            <a:r>
              <a:rPr lang="pt-BR" sz="2800" dirty="0"/>
              <a:t> mano tem uma missão</a:t>
            </a:r>
            <a:r>
              <a:rPr lang="pt-BR" sz="2800" dirty="0" smtClean="0"/>
              <a:t>…”</a:t>
            </a:r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>
                <a:solidFill>
                  <a:srgbClr val="FF0000"/>
                </a:solidFill>
              </a:rPr>
              <a:t>(A minha, por exemplo, é ter que ler  isso!)</a:t>
            </a:r>
            <a:br>
              <a:rPr lang="pt-BR" sz="2800" dirty="0">
                <a:solidFill>
                  <a:srgbClr val="FF0000"/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0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8633" y="540327"/>
            <a:ext cx="6325984" cy="1720735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O DISCURSO DE RUI BARBOSA E O ROUBO DOS PATOS</a:t>
            </a:r>
            <a:endParaRPr lang="en-US" b="1" dirty="0"/>
          </a:p>
        </p:txBody>
      </p:sp>
      <p:pic>
        <p:nvPicPr>
          <p:cNvPr id="2050" name="Picture 2" descr="Imagem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38" y="2558702"/>
            <a:ext cx="3406903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m relacionad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28" y="0"/>
            <a:ext cx="2510444" cy="337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m relacionad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618" y="0"/>
            <a:ext cx="3297382" cy="313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74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O DISCURSO DE RUI BARBOSA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5513" y="1371600"/>
            <a:ext cx="9393381" cy="46697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800" dirty="0" smtClean="0"/>
              <a:t>Oh</a:t>
            </a:r>
            <a:r>
              <a:rPr lang="pt-BR" sz="2800" dirty="0"/>
              <a:t>, </a:t>
            </a:r>
            <a:r>
              <a:rPr lang="pt-BR" sz="2800" dirty="0" smtClean="0"/>
              <a:t>bucéfalo! Não é </a:t>
            </a:r>
            <a:r>
              <a:rPr lang="pt-BR" sz="2800" dirty="0"/>
              <a:t>pelo valor intrínseco dos bípedes palmípedes, mas </a:t>
            </a:r>
            <a:r>
              <a:rPr lang="pt-BR" sz="2800" dirty="0" smtClean="0"/>
              <a:t>pelo </a:t>
            </a:r>
            <a:r>
              <a:rPr lang="pt-BR" sz="2800" dirty="0"/>
              <a:t>ato vil e sorrateiro </a:t>
            </a:r>
            <a:r>
              <a:rPr lang="pt-BR" sz="2800" dirty="0" smtClean="0"/>
              <a:t>de galgares as profanas de minha residência... </a:t>
            </a:r>
            <a:r>
              <a:rPr lang="pt-BR" sz="2800" dirty="0"/>
              <a:t>Se é</a:t>
            </a:r>
            <a:r>
              <a:rPr lang="pt-BR" sz="2800" dirty="0" smtClean="0"/>
              <a:t> porque precisas, </a:t>
            </a:r>
            <a:r>
              <a:rPr lang="pt-BR" sz="2800" dirty="0"/>
              <a:t>transijo; mas se é para zombares da minha </a:t>
            </a:r>
            <a:r>
              <a:rPr lang="pt-BR" sz="2800" dirty="0" smtClean="0"/>
              <a:t>alta </a:t>
            </a:r>
            <a:r>
              <a:rPr lang="pt-BR" sz="2800" dirty="0"/>
              <a:t>prosopopeia de cidadão digno e honrado, dar-te-ei com minha bengala </a:t>
            </a:r>
            <a:r>
              <a:rPr lang="pt-BR" sz="2800" dirty="0" smtClean="0"/>
              <a:t>fosfórica e republicana, no </a:t>
            </a:r>
            <a:r>
              <a:rPr lang="pt-BR" sz="2800" dirty="0"/>
              <a:t>alto da tua sinagoga, </a:t>
            </a:r>
            <a:r>
              <a:rPr lang="pt-BR" sz="2800" dirty="0" smtClean="0"/>
              <a:t>que reduzir-te-á a enésima </a:t>
            </a:r>
            <a:r>
              <a:rPr lang="pt-BR" sz="2800" dirty="0"/>
              <a:t>potência que o vulgo </a:t>
            </a:r>
            <a:r>
              <a:rPr lang="pt-BR" sz="2800" dirty="0" smtClean="0"/>
              <a:t>chama </a:t>
            </a:r>
            <a:r>
              <a:rPr lang="pt-BR" sz="2800" dirty="0"/>
              <a:t>nada</a:t>
            </a:r>
            <a:r>
              <a:rPr lang="pt-BR" sz="2800" dirty="0" smtClean="0"/>
              <a:t>.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 smtClean="0"/>
              <a:t>Ai, o ladrão</a:t>
            </a:r>
            <a:r>
              <a:rPr lang="pt-BR" sz="2800" dirty="0"/>
              <a:t>, confuso</a:t>
            </a:r>
            <a:r>
              <a:rPr lang="pt-BR" sz="2800" i="1" dirty="0"/>
              <a:t>, </a:t>
            </a:r>
            <a:r>
              <a:rPr lang="pt-BR" sz="2800" dirty="0"/>
              <a:t>diz</a:t>
            </a:r>
            <a:r>
              <a:rPr lang="pt-BR" sz="2800" dirty="0" smtClean="0"/>
              <a:t>:</a:t>
            </a:r>
          </a:p>
          <a:p>
            <a:pPr marL="0" indent="0">
              <a:buNone/>
            </a:pPr>
            <a:r>
              <a:rPr lang="pt-BR" sz="2800" dirty="0" smtClean="0"/>
              <a:t>E ai </a:t>
            </a:r>
            <a:r>
              <a:rPr lang="pt-BR" sz="2800" dirty="0" err="1" smtClean="0"/>
              <a:t>Dotô</a:t>
            </a:r>
            <a:r>
              <a:rPr lang="pt-BR" sz="2800" dirty="0"/>
              <a:t>.</a:t>
            </a:r>
            <a:r>
              <a:rPr lang="pt-BR" sz="2800" dirty="0" smtClean="0"/>
              <a:t>..</a:t>
            </a:r>
            <a:r>
              <a:rPr lang="pt-BR" sz="2800" dirty="0"/>
              <a:t>  </a:t>
            </a:r>
            <a:r>
              <a:rPr lang="pt-BR" sz="2800" dirty="0" smtClean="0"/>
              <a:t>É pra levar ou pra deixar </a:t>
            </a:r>
            <a:r>
              <a:rPr lang="pt-BR" sz="2800" dirty="0"/>
              <a:t>os pato?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117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2ª PARTE</a:t>
            </a:r>
            <a:r>
              <a:rPr lang="pt-BR" b="1" dirty="0" smtClean="0"/>
              <a:t>: REGRAMENTO </a:t>
            </a:r>
            <a:r>
              <a:rPr lang="pt-BR" b="1" dirty="0"/>
              <a:t>PARA FAZER O TEXTO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pPr algn="just"/>
            <a:r>
              <a:rPr lang="pt-BR" sz="2800" b="1" dirty="0"/>
              <a:t>Regra 1: O que é para </a:t>
            </a:r>
            <a:r>
              <a:rPr lang="pt-BR" sz="2800" b="1" dirty="0" smtClean="0"/>
              <a:t>fazer</a:t>
            </a:r>
          </a:p>
          <a:p>
            <a:pPr algn="just"/>
            <a:endParaRPr lang="pt-BR" sz="2800" b="1" dirty="0"/>
          </a:p>
          <a:p>
            <a:pPr marL="0" indent="0" algn="just">
              <a:buNone/>
            </a:pPr>
            <a:endParaRPr lang="en-US" sz="2800" dirty="0"/>
          </a:p>
          <a:p>
            <a:pPr algn="ctr"/>
            <a:r>
              <a:rPr lang="pt-BR" sz="2800" dirty="0"/>
              <a:t>Fazer uma Redação de </a:t>
            </a:r>
            <a:r>
              <a:rPr lang="pt-BR" sz="2800" dirty="0" smtClean="0"/>
              <a:t>20 a 30 </a:t>
            </a:r>
            <a:r>
              <a:rPr lang="pt-BR" sz="2800" dirty="0"/>
              <a:t>linhas, no máximo, sobre o </a:t>
            </a:r>
            <a:r>
              <a:rPr lang="pt-BR" sz="2800" dirty="0" smtClean="0"/>
              <a:t>TEMA: </a:t>
            </a:r>
            <a:r>
              <a:rPr lang="pt-BR" sz="2800" b="1" dirty="0" smtClean="0">
                <a:solidFill>
                  <a:srgbClr val="FF0000"/>
                </a:solidFill>
              </a:rPr>
              <a:t>RECICLAGEM </a:t>
            </a:r>
            <a:r>
              <a:rPr lang="pt-BR" sz="2800" b="1" dirty="0">
                <a:solidFill>
                  <a:srgbClr val="FF0000"/>
                </a:solidFill>
              </a:rPr>
              <a:t>E MOBILIDADE: REINVENTANDO O COTIDIANO PARA MELHORIA DE VIDA DA PESSOA IDOSA</a:t>
            </a: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423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Regra 2: Do que precisa para fazer a Redação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pt-BR" sz="2400" b="1" dirty="0">
                <a:solidFill>
                  <a:srgbClr val="FF0000"/>
                </a:solidFill>
              </a:rPr>
              <a:t>A PARTIR DE AGORA</a:t>
            </a:r>
            <a:r>
              <a:rPr lang="pt-BR" sz="2400" dirty="0"/>
              <a:t>: Ler 02 dos 08 textos motivadores disponíveis na Plataforma, sendo 01 sobre </a:t>
            </a:r>
            <a:r>
              <a:rPr lang="pt-BR" sz="2400" b="1" dirty="0"/>
              <a:t>RECICLAGEM</a:t>
            </a:r>
            <a:r>
              <a:rPr lang="pt-BR" sz="2400" dirty="0"/>
              <a:t> e outro sobre </a:t>
            </a:r>
            <a:r>
              <a:rPr lang="pt-BR" sz="2400" b="1" dirty="0"/>
              <a:t>MOBILIDADE</a:t>
            </a:r>
            <a:r>
              <a:rPr lang="pt-BR" sz="2400" b="1" dirty="0" smtClean="0"/>
              <a:t>; </a:t>
            </a:r>
            <a:r>
              <a:rPr lang="pt-BR" sz="2400" dirty="0" smtClean="0">
                <a:solidFill>
                  <a:srgbClr val="FF0000"/>
                </a:solidFill>
              </a:rPr>
              <a:t>e já começar a escrever;</a:t>
            </a:r>
          </a:p>
          <a:p>
            <a:pPr marL="0" lvl="0" indent="0" algn="just">
              <a:buNone/>
            </a:pPr>
            <a:endParaRPr lang="en-US" sz="2400" dirty="0"/>
          </a:p>
          <a:p>
            <a:pPr lvl="0" algn="just"/>
            <a:r>
              <a:rPr lang="pt-BR" sz="2400" b="1" dirty="0">
                <a:solidFill>
                  <a:srgbClr val="FF0000"/>
                </a:solidFill>
              </a:rPr>
              <a:t>DEPOIS DA AP1</a:t>
            </a:r>
            <a:r>
              <a:rPr lang="pt-BR" sz="2400" dirty="0"/>
              <a:t>: ler os Relatórios produzidos pelos alunos da Professora </a:t>
            </a:r>
            <a:r>
              <a:rPr lang="pt-BR" sz="2400" dirty="0" err="1"/>
              <a:t>Abda</a:t>
            </a:r>
            <a:r>
              <a:rPr lang="pt-BR" sz="2400" dirty="0"/>
              <a:t>, na Disciplina Metodologia Científica, acerca das oficinas do Projeto ATELIER DO CONHECIMENTO, os quais serão disponibilizados na plataforma após </a:t>
            </a:r>
            <a:r>
              <a:rPr lang="pt-BR" sz="2400" dirty="0" smtClean="0"/>
              <a:t>a realização da </a:t>
            </a:r>
            <a:r>
              <a:rPr lang="pt-BR" sz="2400" dirty="0"/>
              <a:t>AP1.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1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dirty="0"/>
              <a:t>Regra 3: Os 2 textos que você vai ler serão definidos assim:</a:t>
            </a:r>
            <a:r>
              <a:rPr lang="en-US" sz="2800" dirty="0"/>
              <a:t/>
            </a:r>
            <a:br>
              <a:rPr lang="en-US" sz="2800" dirty="0"/>
            </a:b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z="2000" b="1" dirty="0" smtClean="0">
                <a:solidFill>
                  <a:srgbClr val="FF0000"/>
                </a:solidFill>
              </a:rPr>
              <a:t>Alunos </a:t>
            </a:r>
            <a:r>
              <a:rPr lang="pt-BR" sz="2000" b="1" dirty="0">
                <a:solidFill>
                  <a:srgbClr val="FF0000"/>
                </a:solidFill>
              </a:rPr>
              <a:t>cujo nome inicial começa com letras que vão do A </a:t>
            </a:r>
            <a:r>
              <a:rPr lang="pt-BR" sz="2000" b="1" dirty="0" err="1">
                <a:solidFill>
                  <a:srgbClr val="FF0000"/>
                </a:solidFill>
              </a:rPr>
              <a:t>a</a:t>
            </a:r>
            <a:r>
              <a:rPr lang="pt-BR" sz="2000" b="1" dirty="0">
                <a:solidFill>
                  <a:srgbClr val="FF0000"/>
                </a:solidFill>
              </a:rPr>
              <a:t> F:</a:t>
            </a: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pt-BR" sz="2000" b="1" dirty="0"/>
              <a:t>DIREITO DO IDOSO À MOBILIDADE NA TERCEIRA IDADE</a:t>
            </a:r>
            <a:r>
              <a:rPr lang="pt-BR" sz="2000" dirty="0"/>
              <a:t>&gt; Acesso online em: </a:t>
            </a:r>
            <a:r>
              <a:rPr lang="pt-BR" sz="2000" u="sng" dirty="0">
                <a:hlinkClick r:id="rId2"/>
              </a:rPr>
              <a:t>https://blog.freedom.ind.br/direito-do-idoso-a-mobilidade-na-terceira-idade</a:t>
            </a:r>
            <a:r>
              <a:rPr lang="pt-BR" sz="2000" u="sng" dirty="0" smtClean="0">
                <a:hlinkClick r:id="rId2"/>
              </a:rPr>
              <a:t>/</a:t>
            </a:r>
            <a:r>
              <a:rPr lang="pt-BR" sz="2000" dirty="0" smtClean="0"/>
              <a:t>;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pt-BR" sz="2000" b="1" dirty="0"/>
              <a:t>LIXO, RESÍDUOS SÓLIDOS E RECICLAGEM: UMA ANÁLISE COMPARATIVA DE RECURSOS DIDÁTICOS</a:t>
            </a:r>
            <a:r>
              <a:rPr lang="pt-BR" sz="2000" dirty="0"/>
              <a:t>, de Heloísa Sisla. Acesso online: </a:t>
            </a:r>
            <a:r>
              <a:rPr lang="pt-BR" sz="2000" u="sng" dirty="0">
                <a:hlinkClick r:id="rId3"/>
              </a:rPr>
              <a:t>http://www.scielo.br/pdf/er/n23/n23a18.pdf</a:t>
            </a:r>
            <a:endParaRPr lang="en-US" sz="2000" dirty="0"/>
          </a:p>
          <a:p>
            <a:r>
              <a:rPr lang="pt-BR" sz="2000" dirty="0"/>
              <a:t> 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t-BR" sz="3100" b="1" dirty="0">
                <a:solidFill>
                  <a:srgbClr val="FF0000"/>
                </a:solidFill>
              </a:rPr>
              <a:t>Alunos cuja letra inicial do nome vai de G a L:</a:t>
            </a:r>
            <a:r>
              <a:rPr lang="en-US" sz="3100" dirty="0">
                <a:solidFill>
                  <a:srgbClr val="FF0000"/>
                </a:solidFill>
              </a:rPr>
              <a:t/>
            </a:r>
            <a:br>
              <a:rPr lang="en-US" sz="3100" dirty="0">
                <a:solidFill>
                  <a:srgbClr val="FF0000"/>
                </a:solidFill>
              </a:rPr>
            </a:br>
            <a:r>
              <a:rPr lang="pt-BR" b="1" dirty="0"/>
              <a:t> </a:t>
            </a:r>
            <a:r>
              <a:rPr lang="en-US" sz="2800" dirty="0"/>
              <a:t/>
            </a:r>
            <a:br>
              <a:rPr lang="en-US" sz="2800" dirty="0"/>
            </a:b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pt-BR" sz="2400" b="1" dirty="0" smtClean="0"/>
              <a:t>ATIVIDADE </a:t>
            </a:r>
            <a:r>
              <a:rPr lang="pt-BR" sz="2400" b="1" dirty="0"/>
              <a:t>FÍSICA E FUNCIONALIDADE DO IDOSO.</a:t>
            </a:r>
            <a:r>
              <a:rPr lang="pt-BR" sz="2400" dirty="0"/>
              <a:t> Acesso online em: </a:t>
            </a:r>
            <a:r>
              <a:rPr lang="pt-BR" sz="2400" u="sng" dirty="0">
                <a:hlinkClick r:id="rId2"/>
              </a:rPr>
              <a:t>http://www.scielo.br/pdf/motriz/v16n4/a23v16n4</a:t>
            </a:r>
            <a:r>
              <a:rPr lang="pt-BR" sz="2400" dirty="0" smtClean="0"/>
              <a:t>;</a:t>
            </a:r>
          </a:p>
          <a:p>
            <a:pPr lvl="1"/>
            <a:endParaRPr lang="pt-BR" sz="2400" dirty="0"/>
          </a:p>
          <a:p>
            <a:pPr marL="457200" lvl="1" indent="0">
              <a:buNone/>
            </a:pPr>
            <a:endParaRPr lang="en-US" sz="2400" dirty="0"/>
          </a:p>
          <a:p>
            <a:pPr lvl="1"/>
            <a:r>
              <a:rPr lang="pt-BR" sz="2400" b="1" dirty="0"/>
              <a:t>EDUCAÇÃO AMBIENTAL E RECICLAGEM DO LIXO</a:t>
            </a:r>
            <a:r>
              <a:rPr lang="pt-BR" sz="2400" dirty="0"/>
              <a:t>. Acesso online em: </a:t>
            </a:r>
            <a:r>
              <a:rPr lang="pt-BR" sz="2400" u="sng" dirty="0">
                <a:hlinkClick r:id="rId3"/>
              </a:rPr>
              <a:t>http://www.unisul.br/wps/wcm/connect/a23b6291-6bbc-44dc-8e51-3727eb0e2f63/reciclagem_educacao-ambiental_extensao.pdf?MOD=AJPERES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745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t-BR" b="1" dirty="0">
                <a:solidFill>
                  <a:srgbClr val="FF0000"/>
                </a:solidFill>
              </a:rPr>
              <a:t>Alunos cuja letra inicial do nome vai de M a R: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pt-BR" dirty="0"/>
              <a:t> 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pt-BR" sz="2400" b="1" dirty="0" smtClean="0"/>
              <a:t>O </a:t>
            </a:r>
            <a:r>
              <a:rPr lang="pt-BR" sz="2400" b="1" dirty="0"/>
              <a:t>DESAFIO DO ENVELHECIMENTO NA SOCIEDADE CONTEMPORÂNEA</a:t>
            </a:r>
            <a:r>
              <a:rPr lang="pt-BR" sz="2400" dirty="0"/>
              <a:t>. Acesso online em: </a:t>
            </a:r>
            <a:r>
              <a:rPr lang="pt-BR" sz="2400" u="sng" dirty="0">
                <a:hlinkClick r:id="rId2"/>
              </a:rPr>
              <a:t>https://exame.abril.com.br/negocios/dino/os-desafios-do-envelhecimento-na-sociedade-moderna-dino89089117131</a:t>
            </a:r>
            <a:r>
              <a:rPr lang="pt-BR" sz="2400" u="sng" dirty="0" smtClean="0">
                <a:hlinkClick r:id="rId2"/>
              </a:rPr>
              <a:t>/</a:t>
            </a:r>
            <a:r>
              <a:rPr lang="pt-BR" sz="2400" dirty="0" smtClean="0"/>
              <a:t>;</a:t>
            </a:r>
          </a:p>
          <a:p>
            <a:pPr lvl="0"/>
            <a:endParaRPr lang="pt-BR" sz="2400" dirty="0"/>
          </a:p>
          <a:p>
            <a:pPr lvl="0"/>
            <a:endParaRPr lang="en-US" sz="2400" dirty="0"/>
          </a:p>
          <a:p>
            <a:pPr lvl="0"/>
            <a:r>
              <a:rPr lang="pt-BR" sz="2400" b="1" dirty="0"/>
              <a:t>OFICINA DE RECICLAGEM: UMA SOLUÇÃO PARA O APROVEITAMENTO DOS RESÍDUOS SÓLIDOS NA </a:t>
            </a:r>
            <a:r>
              <a:rPr lang="pt-BR" sz="2400" b="1" dirty="0" smtClean="0"/>
              <a:t>ESCOLA</a:t>
            </a:r>
            <a:r>
              <a:rPr lang="pt-BR" sz="2400" dirty="0"/>
              <a:t>.</a:t>
            </a:r>
            <a:r>
              <a:rPr lang="pt-BR" sz="2400" dirty="0" smtClean="0"/>
              <a:t> </a:t>
            </a:r>
            <a:r>
              <a:rPr lang="pt-BR" sz="2400" dirty="0"/>
              <a:t>Acesso online em: </a:t>
            </a:r>
            <a:r>
              <a:rPr lang="pt-BR" sz="2400" u="sng" dirty="0">
                <a:hlinkClick r:id="rId3"/>
              </a:rPr>
              <a:t>http://revistaea.org/artigo.php?idartigo=2647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98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Alunos cuja letra inicial do nome vai de S a Z: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pt-BR" sz="2400" b="1" dirty="0" smtClean="0"/>
              <a:t>MOBILIDADE </a:t>
            </a:r>
            <a:r>
              <a:rPr lang="pt-BR" sz="2400" b="1" dirty="0"/>
              <a:t>NA TERCEIRA IDADE</a:t>
            </a:r>
            <a:r>
              <a:rPr lang="pt-BR" sz="2400" dirty="0"/>
              <a:t>. Acesso online em</a:t>
            </a:r>
            <a:r>
              <a:rPr lang="pt-BR" sz="2400" dirty="0" smtClean="0"/>
              <a:t>: </a:t>
            </a:r>
            <a:r>
              <a:rPr lang="pt-BR" sz="2400" u="sng" dirty="0" smtClean="0">
                <a:hlinkClick r:id="rId2"/>
              </a:rPr>
              <a:t>https</a:t>
            </a:r>
            <a:r>
              <a:rPr lang="pt-BR" sz="2400" u="sng" dirty="0">
                <a:hlinkClick r:id="rId2"/>
              </a:rPr>
              <a:t>://globoplay.globo.com/v/6563021</a:t>
            </a:r>
            <a:r>
              <a:rPr lang="pt-BR" sz="2400" u="sng" dirty="0" smtClean="0">
                <a:hlinkClick r:id="rId2"/>
              </a:rPr>
              <a:t>/</a:t>
            </a:r>
            <a:r>
              <a:rPr lang="pt-BR" sz="2400" dirty="0" smtClean="0"/>
              <a:t>;</a:t>
            </a:r>
          </a:p>
          <a:p>
            <a:pPr lvl="0"/>
            <a:endParaRPr lang="pt-BR" sz="2400" dirty="0"/>
          </a:p>
          <a:p>
            <a:pPr lvl="0"/>
            <a:endParaRPr lang="en-US" sz="2400" dirty="0"/>
          </a:p>
          <a:p>
            <a:pPr lvl="0"/>
            <a:r>
              <a:rPr lang="pt-BR" sz="2400" b="1" dirty="0"/>
              <a:t>REFLEXÕES SOBRE LIXO, CIDADANIA E CONSCIÊNCIA </a:t>
            </a:r>
            <a:r>
              <a:rPr lang="pt-BR" sz="2400" b="1" dirty="0" smtClean="0"/>
              <a:t>ECOLÓGICA.</a:t>
            </a:r>
            <a:r>
              <a:rPr lang="en-US" sz="2400" dirty="0" err="1" smtClean="0"/>
              <a:t>Acesso</a:t>
            </a:r>
            <a:r>
              <a:rPr lang="en-US" sz="2400" dirty="0" smtClean="0"/>
              <a:t> </a:t>
            </a:r>
            <a:r>
              <a:rPr lang="en-US" sz="2400" dirty="0"/>
              <a:t>on line: </a:t>
            </a:r>
            <a:r>
              <a:rPr lang="en-US" sz="2400" u="sng" dirty="0">
                <a:hlinkClick r:id="rId3"/>
              </a:rPr>
              <a:t>https://www.google.com.br/url?sa=t&amp;rct=j&amp;q=&amp;esrc=s&amp;source=web&amp;cd=8&amp;ved=2ahUKEwiMxbChhpzkAhXsH7kGHd9rAZ4QFjAHegQICBAB&amp;url=https%3A%2F%2Frevistas.ufg.br%2Fgeoambiente%2Farticle%2FviewFile%2F25863%2F14854&amp;usg=AOvVaw2NcP5YjFJhxnzRKhodDPL5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83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400" b="1" dirty="0" smtClean="0"/>
              <a:t>E PRA </a:t>
            </a:r>
            <a:r>
              <a:rPr lang="pt-BR" sz="4400" b="1" dirty="0" smtClean="0"/>
              <a:t>QUE TUDO </a:t>
            </a:r>
            <a:r>
              <a:rPr lang="pt-BR" sz="4400" b="1" dirty="0" smtClean="0"/>
              <a:t>ISSO?</a:t>
            </a:r>
            <a:endParaRPr lang="en-US" sz="44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sz="2400" dirty="0" smtClean="0"/>
              <a:t>Trata-se </a:t>
            </a:r>
            <a:r>
              <a:rPr lang="pt-BR" sz="2400" dirty="0"/>
              <a:t>de uma iniciativa do Núcleo de Educação a Distância (NEAD) da FVJ, sob a Coordenação da Professora </a:t>
            </a:r>
            <a:r>
              <a:rPr lang="pt-BR" sz="2400" dirty="0" err="1"/>
              <a:t>Leoneide</a:t>
            </a:r>
            <a:r>
              <a:rPr lang="pt-BR" sz="2400" dirty="0"/>
              <a:t>, colocada em prática pelos professores </a:t>
            </a:r>
            <a:r>
              <a:rPr lang="pt-BR" sz="2400" dirty="0" err="1"/>
              <a:t>Abda</a:t>
            </a:r>
            <a:r>
              <a:rPr lang="pt-BR" sz="2400" dirty="0"/>
              <a:t>, Tinoco Luna e </a:t>
            </a:r>
            <a:r>
              <a:rPr lang="pt-BR" sz="2400" dirty="0" err="1"/>
              <a:t>Eliésio</a:t>
            </a:r>
            <a:r>
              <a:rPr lang="pt-BR" sz="2400" dirty="0"/>
              <a:t>, cuja finalidade é utilizar-se de um tema atual para promover maior proximidade e interação nas disciplinas de educação à distância e, ao mesmo tempo, efetivar a responsabilidade socioambiental da </a:t>
            </a:r>
            <a:r>
              <a:rPr lang="pt-BR" sz="2400" dirty="0" smtClean="0"/>
              <a:t>FVJ, num compromisso que envolve Direção Geral, Professores e Alunos.</a:t>
            </a:r>
            <a:endParaRPr lang="en-US" sz="2400" dirty="0"/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362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Regra 4: Como escrever o </a:t>
            </a:r>
            <a:r>
              <a:rPr lang="en-US" b="1" dirty="0" err="1"/>
              <a:t>texto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 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pt-BR" sz="2400" dirty="0">
                <a:solidFill>
                  <a:srgbClr val="FF0000"/>
                </a:solidFill>
              </a:rPr>
              <a:t>1º parágrafo</a:t>
            </a:r>
            <a:r>
              <a:rPr lang="pt-BR" sz="2400" dirty="0"/>
              <a:t>: </a:t>
            </a:r>
            <a:r>
              <a:rPr lang="pt-BR" sz="2400" b="1" u="sng" dirty="0"/>
              <a:t>Introdução</a:t>
            </a:r>
            <a:r>
              <a:rPr lang="pt-BR" sz="2400" dirty="0"/>
              <a:t>, dizendo o que vai falar</a:t>
            </a:r>
            <a:r>
              <a:rPr lang="pt-BR" sz="2400" dirty="0" smtClean="0"/>
              <a:t>;</a:t>
            </a:r>
          </a:p>
          <a:p>
            <a:pPr marL="0" lvl="0" indent="0">
              <a:buNone/>
            </a:pPr>
            <a:endParaRPr lang="en-US" sz="2400" dirty="0"/>
          </a:p>
          <a:p>
            <a:pPr lvl="0"/>
            <a:r>
              <a:rPr lang="pt-BR" sz="2400" dirty="0">
                <a:solidFill>
                  <a:srgbClr val="FF0000"/>
                </a:solidFill>
              </a:rPr>
              <a:t>2º parágrafo</a:t>
            </a:r>
            <a:r>
              <a:rPr lang="pt-BR" sz="2400" dirty="0"/>
              <a:t>: fala sobre </a:t>
            </a:r>
            <a:r>
              <a:rPr lang="pt-BR" sz="2400" b="1" u="sng" dirty="0"/>
              <a:t>Mobilidade</a:t>
            </a:r>
            <a:r>
              <a:rPr lang="pt-BR" sz="2400" b="1" dirty="0" smtClean="0"/>
              <a:t>;</a:t>
            </a:r>
          </a:p>
          <a:p>
            <a:pPr marL="0" lvl="0" indent="0">
              <a:buNone/>
            </a:pPr>
            <a:endParaRPr lang="en-US" sz="2400" dirty="0"/>
          </a:p>
          <a:p>
            <a:pPr lvl="0"/>
            <a:r>
              <a:rPr lang="pt-BR" sz="2400" dirty="0">
                <a:solidFill>
                  <a:srgbClr val="FF0000"/>
                </a:solidFill>
              </a:rPr>
              <a:t>3º Parágrafo</a:t>
            </a:r>
            <a:r>
              <a:rPr lang="pt-BR" sz="2400" dirty="0"/>
              <a:t>: fala sobre </a:t>
            </a:r>
            <a:r>
              <a:rPr lang="pt-BR" sz="2400" b="1" u="sng" dirty="0"/>
              <a:t>Reciclagem</a:t>
            </a:r>
            <a:r>
              <a:rPr lang="pt-BR" sz="2400" b="1" u="sng" dirty="0" smtClean="0"/>
              <a:t>;</a:t>
            </a:r>
          </a:p>
          <a:p>
            <a:pPr marL="0" lvl="0" indent="0">
              <a:buNone/>
            </a:pPr>
            <a:endParaRPr lang="en-US" sz="2400" dirty="0"/>
          </a:p>
          <a:p>
            <a:pPr lvl="0"/>
            <a:r>
              <a:rPr lang="pt-BR" sz="2400" dirty="0">
                <a:solidFill>
                  <a:srgbClr val="FF0000"/>
                </a:solidFill>
              </a:rPr>
              <a:t>4º Parágrafo</a:t>
            </a:r>
            <a:r>
              <a:rPr lang="pt-BR" sz="2400" dirty="0"/>
              <a:t>: </a:t>
            </a:r>
            <a:r>
              <a:rPr lang="pt-BR" sz="2400" b="1" u="sng" dirty="0"/>
              <a:t>Conclusão</a:t>
            </a:r>
            <a:r>
              <a:rPr lang="pt-BR" sz="2400" dirty="0"/>
              <a:t>, mostrando a importância dessa ideia do ATELIER DO CONHECIMENTO para a melhoria de vida da pessoa idosa. 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964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Regra 05: </a:t>
            </a:r>
            <a:r>
              <a:rPr lang="pt-BR" b="1" dirty="0" smtClean="0"/>
              <a:t>Como e quando </a:t>
            </a:r>
            <a:r>
              <a:rPr lang="pt-BR" b="1" dirty="0"/>
              <a:t>entregar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3" y="1612670"/>
            <a:ext cx="9414317" cy="524533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t-BR" b="1" dirty="0"/>
              <a:t> </a:t>
            </a:r>
            <a:endParaRPr lang="en-US" sz="4400" dirty="0"/>
          </a:p>
          <a:p>
            <a:pPr marL="0" lvl="0" indent="0">
              <a:buNone/>
            </a:pPr>
            <a:r>
              <a:rPr lang="pt-BR" sz="4200" b="1" dirty="0"/>
              <a:t>Primeira entrega: </a:t>
            </a:r>
            <a:r>
              <a:rPr lang="pt-BR" sz="4200" b="1" u="sng" dirty="0">
                <a:solidFill>
                  <a:srgbClr val="FF0000"/>
                </a:solidFill>
              </a:rPr>
              <a:t>Texto de 20 a 30 linhas até 16/10/2019</a:t>
            </a:r>
            <a:r>
              <a:rPr lang="pt-BR" sz="4200" b="1" u="sng" dirty="0"/>
              <a:t> </a:t>
            </a:r>
            <a:endParaRPr lang="en-US" sz="42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pt-BR" sz="4200" i="1" dirty="0"/>
              <a:t>Professor ler, aponta equívocos e sugestões e devolve para reescritura, se for o caso;</a:t>
            </a:r>
            <a:endParaRPr lang="en-US" sz="4200" i="1" dirty="0"/>
          </a:p>
          <a:p>
            <a:endParaRPr lang="pt-BR" sz="4200" i="1" dirty="0" smtClean="0"/>
          </a:p>
          <a:p>
            <a:pPr marL="0" indent="0">
              <a:buNone/>
            </a:pPr>
            <a:endParaRPr lang="en-US" sz="4200" i="1" dirty="0"/>
          </a:p>
          <a:p>
            <a:pPr marL="0" lvl="0" indent="0">
              <a:buNone/>
            </a:pPr>
            <a:r>
              <a:rPr lang="pt-BR" sz="4200" b="1" dirty="0"/>
              <a:t>Entrega final: </a:t>
            </a:r>
            <a:r>
              <a:rPr lang="pt-BR" sz="4200" b="1" u="sng" dirty="0">
                <a:solidFill>
                  <a:srgbClr val="FF0000"/>
                </a:solidFill>
              </a:rPr>
              <a:t>Texto com as correções feitas até 16/11/2019</a:t>
            </a:r>
            <a:r>
              <a:rPr lang="pt-BR" sz="4200" dirty="0">
                <a:solidFill>
                  <a:srgbClr val="FF0000"/>
                </a:solidFill>
              </a:rPr>
              <a:t> </a:t>
            </a:r>
            <a:endParaRPr lang="pt-BR" sz="4200" dirty="0" smtClean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en-US" sz="4200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pt-BR" sz="4200" i="1" dirty="0"/>
              <a:t>Aqui é </a:t>
            </a:r>
            <a:r>
              <a:rPr lang="pt-BR" sz="4200" i="1" dirty="0" smtClean="0"/>
              <a:t>para a </a:t>
            </a:r>
            <a:r>
              <a:rPr lang="pt-BR" sz="4200" i="1" dirty="0"/>
              <a:t>nota da AP2; </a:t>
            </a:r>
            <a:endParaRPr lang="en-US" sz="4200" i="1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pt-BR" sz="4200" i="1" dirty="0"/>
              <a:t>Professor ler, aponta equívocos e devolve para reescritura, se for o caso; </a:t>
            </a:r>
            <a:endParaRPr lang="en-US" sz="4200" i="1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pt-BR" sz="4200" i="1" dirty="0"/>
              <a:t>Os melhores serão escolhidos para a publicação de um Livro Eletrônico </a:t>
            </a:r>
            <a:r>
              <a:rPr lang="pt-BR" sz="4200" i="1" dirty="0" smtClean="0"/>
              <a:t> (Ebook</a:t>
            </a:r>
            <a:r>
              <a:rPr lang="pt-BR" sz="4200" i="1" dirty="0"/>
              <a:t>)</a:t>
            </a:r>
            <a:endParaRPr lang="en-US" sz="4200" i="1" dirty="0"/>
          </a:p>
          <a:p>
            <a:pPr marL="0" lvl="0" indent="0" algn="ctr">
              <a:buNone/>
            </a:pPr>
            <a:endParaRPr lang="pt-BR" sz="4200" b="1" dirty="0" smtClean="0">
              <a:solidFill>
                <a:srgbClr val="FF0000"/>
              </a:solidFill>
            </a:endParaRPr>
          </a:p>
          <a:p>
            <a:endParaRPr lang="en-US" sz="4200" dirty="0"/>
          </a:p>
          <a:p>
            <a:pPr marL="0" indent="0">
              <a:buNone/>
            </a:pPr>
            <a:r>
              <a:rPr lang="pt-BR" sz="2400" b="1" dirty="0"/>
              <a:t> 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64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dirty="0"/>
              <a:t>Regra 06: Sobre possíveis mudanças neste Regramento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pt-BR" dirty="0" smtClean="0"/>
          </a:p>
          <a:p>
            <a:pPr lvl="0"/>
            <a:endParaRPr lang="pt-BR" dirty="0"/>
          </a:p>
          <a:p>
            <a:pPr marL="0" lvl="0" indent="0" algn="just">
              <a:buNone/>
            </a:pPr>
            <a:r>
              <a:rPr lang="pt-BR" sz="2800" dirty="0" smtClean="0"/>
              <a:t>Havendo </a:t>
            </a:r>
            <a:r>
              <a:rPr lang="pt-BR" sz="2800" dirty="0"/>
              <a:t>necessidade de mudanças neste Regramento, seja com relação a prazos, ou qualquer outra, a referida mudança será comunicada com antecedência no Ambiente Virtual de Aprendizagem, ou seja, na Plataforma da Disciplina.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5400" b="1" dirty="0" smtClean="0">
                <a:solidFill>
                  <a:srgbClr val="00B050"/>
                </a:solidFill>
              </a:rPr>
              <a:t>APÊNDICE I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dirty="0" smtClean="0">
                <a:solidFill>
                  <a:srgbClr val="00B050"/>
                </a:solidFill>
              </a:rPr>
              <a:t>MODELO DE TEXTO A SER FEITO: UM EXEMPLO PARA OS ALUNOS</a:t>
            </a:r>
          </a:p>
          <a:p>
            <a:pPr marL="0" indent="0" algn="ctr">
              <a:buNone/>
            </a:pPr>
            <a:endParaRPr lang="pt-BR" sz="4400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pt-BR" sz="3600" i="1" dirty="0" smtClean="0">
                <a:solidFill>
                  <a:srgbClr val="0070C0"/>
                </a:solidFill>
              </a:rPr>
              <a:t>(Não copiar, mas fazer mais ou menos como segue...)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4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dirty="0"/>
              <a:t>RECICLAGEM E MOBILIDADE: REINVENTANDO O COTIDIANO PARA MELHORIA DE VIDA DA PESSOA IDOSA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dirty="0" smtClean="0">
                <a:solidFill>
                  <a:srgbClr val="FF0000"/>
                </a:solidFill>
              </a:rPr>
              <a:t>(1º Parágrafo: A Introdução </a:t>
            </a:r>
            <a:r>
              <a:rPr lang="pt-BR" dirty="0" smtClean="0">
                <a:solidFill>
                  <a:srgbClr val="FF0000"/>
                </a:solidFill>
              </a:rPr>
              <a:t>)</a:t>
            </a: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pt-BR" sz="2000" dirty="0" smtClean="0"/>
              <a:t>	</a:t>
            </a:r>
            <a:r>
              <a:rPr lang="pt-BR" sz="1900" dirty="0"/>
              <a:t>O texto que apresentamos vai estabelecer uma relação entre a reciclagem do lixo e a mobilidade da pessoa idosa. Seu objetivo é mostrar como, por meio da reutilização daquilo que chamamos de lixo, podemos reinventar o cotidiano das pessoas idosas, facilitando sua mobilidade e melhorando sensivelmente a qualidade de vida na terceira idade. Além disso, este trabalho é uma tarefa da disciplina Leitura e Produção Textual, em parceria com as outras disciplinas de educação a distância da FVJ, dentro do projeto Atelier do Conhecimento, o qual realizou oficinas com </a:t>
            </a:r>
            <a:r>
              <a:rPr lang="pt-BR" sz="1900" dirty="0" smtClean="0"/>
              <a:t>idosos do </a:t>
            </a:r>
            <a:r>
              <a:rPr lang="pt-BR" sz="1900" dirty="0"/>
              <a:t>Eterno Aprendiz em Aracati-CE.</a:t>
            </a:r>
            <a:endParaRPr lang="en-US" sz="1900" dirty="0"/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dirty="0" smtClean="0">
                <a:solidFill>
                  <a:srgbClr val="FF0000"/>
                </a:solidFill>
              </a:rPr>
              <a:t>2º Parágrafo: sobre reciclagem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pPr marL="0" indent="0" algn="just">
              <a:buNone/>
            </a:pPr>
            <a:r>
              <a:rPr lang="pt-BR" sz="2400" dirty="0" smtClean="0"/>
              <a:t>	Acerca </a:t>
            </a:r>
            <a:r>
              <a:rPr lang="pt-BR" sz="2400" dirty="0"/>
              <a:t>da reciclagem do lixo, podemos dizer que se trata de um processo baseado na transformação de objetos usados em produtos novos, os quais serão </a:t>
            </a:r>
            <a:r>
              <a:rPr lang="pt-BR" sz="2400" dirty="0" smtClean="0"/>
              <a:t>reutilizados </a:t>
            </a:r>
            <a:r>
              <a:rPr lang="pt-BR" sz="2400" dirty="0"/>
              <a:t>e reinseridos na cadeia de consumo, sem a necessidade de extrair mais recursos naturais. É, portanto, uma ação que contribui de modo significativo para a redução do lixo produzido pela sociedade, bem como para a preservação do meio ambiente no planeta.</a:t>
            </a:r>
            <a:endParaRPr lang="en-US" sz="2400" dirty="0"/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52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dirty="0" smtClean="0">
                <a:solidFill>
                  <a:srgbClr val="FF0000"/>
                </a:solidFill>
              </a:rPr>
              <a:t>(3º Parágrafo: sobre mobilidade)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sz="2400" dirty="0" smtClean="0"/>
              <a:t>	Com </a:t>
            </a:r>
            <a:r>
              <a:rPr lang="pt-BR" sz="2400" dirty="0"/>
              <a:t>relação à mobilidade da pessoa idosa, é importante registrar que, com o passar do tempo, o corpo naturalmente vai ficando cada vez mais vulnerável a quedas e encontrando maiores dificuldades para deslocamento; neste momento os cuidados devem ser redobrados, surgindo, então, a necessidade de utilização de equipamentos que melhorem a qualidade de vida dos idosos e que podem muito bem serem produzidos a partir de materiais reciclados.</a:t>
            </a:r>
            <a:endParaRPr lang="en-US" sz="2400" dirty="0"/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15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</a:rPr>
              <a:t>4</a:t>
            </a:r>
            <a:r>
              <a:rPr lang="pt-BR" sz="2400" dirty="0" smtClean="0">
                <a:solidFill>
                  <a:srgbClr val="FF0000"/>
                </a:solidFill>
              </a:rPr>
              <a:t>º </a:t>
            </a:r>
            <a:r>
              <a:rPr lang="pt-BR" sz="2400" dirty="0" smtClean="0">
                <a:solidFill>
                  <a:srgbClr val="FF0000"/>
                </a:solidFill>
              </a:rPr>
              <a:t>Parágrafo: a conclusão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sz="2400" dirty="0" smtClean="0"/>
              <a:t>	</a:t>
            </a:r>
            <a:r>
              <a:rPr lang="pt-BR" sz="2400" dirty="0"/>
              <a:t>Por fim, vale a pena registrar que a ideia de se explorar temas tão atuais como mobilidade e reciclagem, associando-os a uma experiência prática vivida num projeto real que cuida de idosos, sem sombra dúvidas, é uma iniciativa que vai contribuir, na teoria e na prática, para reinventar o cotidiano dos participantes do Eterno Aprendiz, melhorando sua mobilidade e, consequentemente, sua qualidade de vida na terceira idade. </a:t>
            </a:r>
            <a:endParaRPr lang="en-US" sz="2400" dirty="0"/>
          </a:p>
          <a:p>
            <a:pPr marL="0" indent="0" algn="just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433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i="1" dirty="0">
                <a:solidFill>
                  <a:srgbClr val="0070C0"/>
                </a:solidFill>
              </a:rPr>
              <a:t>“Só há um local onde SUCESSO vem antes de TRABALHO: é no dicionário...”</a:t>
            </a:r>
            <a:r>
              <a:rPr lang="en-US" b="1" i="1" dirty="0">
                <a:solidFill>
                  <a:srgbClr val="0070C0"/>
                </a:solidFill>
              </a:rPr>
              <a:t/>
            </a:r>
            <a:br>
              <a:rPr lang="en-US" b="1" i="1" dirty="0">
                <a:solidFill>
                  <a:srgbClr val="0070C0"/>
                </a:solidFill>
              </a:rPr>
            </a:br>
            <a:endParaRPr lang="en-US" dirty="0"/>
          </a:p>
        </p:txBody>
      </p:sp>
      <p:pic>
        <p:nvPicPr>
          <p:cNvPr id="4" name="ENXADA NA SEGUNDA-FEIR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7225" y="2160588"/>
            <a:ext cx="6099175" cy="3881437"/>
          </a:xfrm>
        </p:spPr>
      </p:pic>
    </p:spTree>
    <p:extLst>
      <p:ext uri="{BB962C8B-B14F-4D97-AF65-F5344CB8AC3E}">
        <p14:creationId xmlns:p14="http://schemas.microsoft.com/office/powerpoint/2010/main" val="243606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70" y="609600"/>
            <a:ext cx="7373390" cy="1320800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BREVES CONSIDERAÇÕES SOBRE COMO ESCREVER UM BOM TEXTO        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sz="3600" b="1" dirty="0"/>
              <a:t>COMO ESCREVER UM BOM TEXTO?</a:t>
            </a:r>
            <a:endParaRPr lang="en-US" sz="3600" b="1" dirty="0"/>
          </a:p>
          <a:p>
            <a:pPr marL="0" indent="0" algn="ctr">
              <a:buNone/>
            </a:pPr>
            <a:endParaRPr lang="pt-BR" sz="3600" dirty="0" smtClean="0"/>
          </a:p>
          <a:p>
            <a:pPr marL="0" indent="0" algn="ctr">
              <a:buNone/>
            </a:pPr>
            <a:endParaRPr lang="pt-BR" sz="3600" dirty="0"/>
          </a:p>
          <a:p>
            <a:pPr marL="0" indent="0" algn="ctr">
              <a:buNone/>
            </a:pPr>
            <a:r>
              <a:rPr lang="pt-BR" sz="3600" b="1" dirty="0" smtClean="0">
                <a:solidFill>
                  <a:srgbClr val="FF0000"/>
                </a:solidFill>
              </a:rPr>
              <a:t>      </a:t>
            </a:r>
            <a:r>
              <a:rPr lang="pt-BR" sz="8000" b="1" dirty="0" smtClean="0">
                <a:solidFill>
                  <a:schemeClr val="tx1"/>
                </a:solidFill>
              </a:rPr>
              <a:t>x</a:t>
            </a:r>
            <a:endParaRPr lang="en-US" sz="80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Resultado de imagem para Rui Barbosa">
            <a:extLst>
              <a:ext uri="{FF2B5EF4-FFF2-40B4-BE49-F238E27FC236}">
                <a16:creationId xmlns:a16="http://schemas.microsoft.com/office/drawing/2014/main" id="{A2F3AA94-EAF3-4AE3-87F0-2703F52E6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124" y="3308466"/>
            <a:ext cx="3300152" cy="354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esultado de imagem para jeca tatu">
            <a:extLst>
              <a:ext uri="{FF2B5EF4-FFF2-40B4-BE49-F238E27FC236}">
                <a16:creationId xmlns:a16="http://schemas.microsoft.com/office/drawing/2014/main" id="{79A22BF2-E454-43DE-B540-3E54DB9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13" y="3383280"/>
            <a:ext cx="3178912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2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b="1" dirty="0" smtClean="0"/>
              <a:t>PÉROLAS DO ENEM</a:t>
            </a:r>
            <a:endParaRPr lang="en-US" sz="4000" b="1" dirty="0"/>
          </a:p>
        </p:txBody>
      </p:sp>
      <p:pic>
        <p:nvPicPr>
          <p:cNvPr id="4" name="Picture 8" descr="Resultado de imagem para gifs de professor engraÃ§ado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52" y="2012333"/>
            <a:ext cx="4734632" cy="355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1163782"/>
            <a:ext cx="8596668" cy="1438102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 smtClean="0"/>
              <a:t>E o tema era: “LIXO ESPACIAL”</a:t>
            </a:r>
            <a:endParaRPr lang="en-US" sz="4000" b="1" dirty="0"/>
          </a:p>
        </p:txBody>
      </p:sp>
      <p:pic>
        <p:nvPicPr>
          <p:cNvPr id="1026" name="Picture 2" descr="Imagem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790" y="2825750"/>
            <a:ext cx="5360458" cy="321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48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800" b="1" dirty="0" smtClean="0"/>
              <a:t>“... </a:t>
            </a:r>
            <a:r>
              <a:rPr lang="pt-BR" sz="2800" dirty="0" smtClean="0"/>
              <a:t>O </a:t>
            </a:r>
            <a:r>
              <a:rPr lang="pt-BR" sz="2800" dirty="0"/>
              <a:t>problema ainda é maior se tratando da camada </a:t>
            </a:r>
            <a:r>
              <a:rPr lang="pt-BR" sz="2800" dirty="0" err="1" smtClean="0"/>
              <a:t>Diozanio</a:t>
            </a:r>
            <a:r>
              <a:rPr lang="pt-BR" sz="2800" dirty="0" smtClean="0"/>
              <a:t>...”</a:t>
            </a:r>
          </a:p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endParaRPr lang="pt-BR" sz="2800" u="sng" dirty="0"/>
          </a:p>
          <a:p>
            <a:pPr marL="0" indent="0" algn="ctr">
              <a:buNone/>
            </a:pPr>
            <a:r>
              <a:rPr lang="pt-BR" sz="2800" dirty="0" smtClean="0">
                <a:solidFill>
                  <a:srgbClr val="FF0000"/>
                </a:solidFill>
              </a:rPr>
              <a:t>(</a:t>
            </a:r>
            <a:r>
              <a:rPr lang="pt-BR" sz="2800" dirty="0">
                <a:solidFill>
                  <a:srgbClr val="FF0000"/>
                </a:solidFill>
              </a:rPr>
              <a:t>Eu não sabia que a camada tinha esse nome bonito)</a:t>
            </a:r>
            <a:br>
              <a:rPr lang="pt-BR" sz="2800" dirty="0">
                <a:solidFill>
                  <a:srgbClr val="FF0000"/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4" descr="Resultado de imagem para GIFS DE PROFESS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2" y="482138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84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8641" y="609600"/>
            <a:ext cx="9177250" cy="1320800"/>
          </a:xfrm>
        </p:spPr>
        <p:txBody>
          <a:bodyPr/>
          <a:lstStyle/>
          <a:p>
            <a:pPr algn="ctr"/>
            <a:r>
              <a:rPr lang="pt-BR" b="1" dirty="0" smtClean="0"/>
              <a:t>E O TEMA ERA: “PLANETA SUSTENTÁVEL”</a:t>
            </a:r>
            <a:endParaRPr lang="en-US" b="1" dirty="0"/>
          </a:p>
        </p:txBody>
      </p:sp>
      <p:pic>
        <p:nvPicPr>
          <p:cNvPr id="2052" name="Picture 4" descr="Imagem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554" y="1930400"/>
            <a:ext cx="6217920" cy="43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8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8641" y="609600"/>
            <a:ext cx="9177250" cy="1320800"/>
          </a:xfrm>
        </p:spPr>
        <p:txBody>
          <a:bodyPr/>
          <a:lstStyle/>
          <a:p>
            <a:pPr algn="ctr"/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53737" y="2119745"/>
            <a:ext cx="7223761" cy="377198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r>
              <a:rPr lang="pt-BR" sz="3500" dirty="0" smtClean="0"/>
              <a:t>“...Não preserve apenas o meio ambiente e sim todo ele...”</a:t>
            </a:r>
            <a:br>
              <a:rPr lang="pt-BR" sz="3500" dirty="0" smtClean="0"/>
            </a:br>
            <a:endParaRPr lang="pt-BR" sz="3500" dirty="0" smtClean="0"/>
          </a:p>
          <a:p>
            <a:pPr algn="ctr"/>
            <a:endParaRPr lang="pt-BR" sz="3500" dirty="0" smtClean="0"/>
          </a:p>
          <a:p>
            <a:pPr marL="0" indent="0" algn="ctr">
              <a:buNone/>
            </a:pPr>
            <a:endParaRPr lang="pt-BR" sz="3500" dirty="0" smtClean="0"/>
          </a:p>
          <a:p>
            <a:pPr marL="0" indent="0" algn="ctr">
              <a:buNone/>
            </a:pPr>
            <a:endParaRPr lang="pt-BR" sz="3500" dirty="0" smtClean="0"/>
          </a:p>
          <a:p>
            <a:pPr marL="0" indent="0" algn="ctr">
              <a:buNone/>
            </a:pPr>
            <a:r>
              <a:rPr lang="pt-BR" sz="3500" dirty="0" smtClean="0">
                <a:solidFill>
                  <a:srgbClr val="FF0000"/>
                </a:solidFill>
              </a:rPr>
              <a:t>(Faz sentido)</a:t>
            </a:r>
            <a:r>
              <a:rPr lang="pt-BR" sz="2400" dirty="0" smtClean="0">
                <a:solidFill>
                  <a:srgbClr val="FF0000"/>
                </a:solidFill>
              </a:rPr>
              <a:t/>
            </a:r>
            <a:br>
              <a:rPr lang="pt-BR" sz="2400" dirty="0" smtClean="0">
                <a:solidFill>
                  <a:srgbClr val="FF0000"/>
                </a:solidFill>
              </a:rPr>
            </a:br>
            <a:r>
              <a:rPr lang="pt-BR" dirty="0" smtClean="0"/>
              <a:t/>
            </a:r>
            <a:br>
              <a:rPr lang="pt-BR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07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d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571</TotalTime>
  <Words>950</Words>
  <Application>Microsoft Office PowerPoint</Application>
  <PresentationFormat>Widescreen</PresentationFormat>
  <Paragraphs>150</Paragraphs>
  <Slides>38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3" baseType="lpstr">
      <vt:lpstr>Arial</vt:lpstr>
      <vt:lpstr>Trebuchet MS</vt:lpstr>
      <vt:lpstr>Wingdings</vt:lpstr>
      <vt:lpstr>Wingdings 3</vt:lpstr>
      <vt:lpstr>Facetado</vt:lpstr>
      <vt:lpstr>      EXPLICANDO O PROCESSO AVALIATIVO NA DISCIPLINA LEITURA E PRODUÇÃO TEXTUAL: COMO SERÁ A AP1 e AP2 </vt:lpstr>
      <vt:lpstr>APRESENTAÇÃO EM DUAS PARTES:</vt:lpstr>
      <vt:lpstr>E PRA QUE TUDO ISSO?</vt:lpstr>
      <vt:lpstr>BREVES CONSIDERAÇÕES SOBRE COMO ESCREVER UM BOM TEXTO        </vt:lpstr>
      <vt:lpstr>PÉROLAS DO ENEM</vt:lpstr>
      <vt:lpstr>E o tema era: “LIXO ESPACIAL”</vt:lpstr>
      <vt:lpstr>Apresentação do PowerPoint</vt:lpstr>
      <vt:lpstr>E O TEMA ERA: “PLANETA SUSTENTÁVEL”</vt:lpstr>
      <vt:lpstr>Apresentação do PowerPoint</vt:lpstr>
      <vt:lpstr> E O TEMA ERA: “VIOLÊNCIA URBANA”</vt:lpstr>
      <vt:lpstr> </vt:lpstr>
      <vt:lpstr>E O TEMA ERA: “AQUECIMENTO GLOBAL”</vt:lpstr>
      <vt:lpstr>E O TEMA ERA: “AQUECIMENTO GLOBAL”</vt:lpstr>
      <vt:lpstr>E O TEMA ERA: “A POLUIÇÃO DOS RIOS”</vt:lpstr>
      <vt:lpstr>Apresentação do PowerPoint</vt:lpstr>
      <vt:lpstr>E O TEMA ERA: “OS RECURSOS NATURAIS DO BRASIL”</vt:lpstr>
      <vt:lpstr>Apresentação do PowerPoint</vt:lpstr>
      <vt:lpstr>E O TEMA ERA: “O DESMATAMENTO DA AMAZÔNIA”</vt:lpstr>
      <vt:lpstr>Apresentação do PowerPoint</vt:lpstr>
      <vt:lpstr>E O TEMA ERA: “O SENTIDO DA VIDA”</vt:lpstr>
      <vt:lpstr>Apresentação do PowerPoint</vt:lpstr>
      <vt:lpstr>O DISCURSO DE RUI BARBOSA E O ROUBO DOS PATOS</vt:lpstr>
      <vt:lpstr>O DISCURSO DE RUI BARBOSA</vt:lpstr>
      <vt:lpstr>2ª PARTE: REGRAMENTO PARA FAZER O TEXTO</vt:lpstr>
      <vt:lpstr>Regra 2: Do que precisa para fazer a Redação</vt:lpstr>
      <vt:lpstr>Regra 3: Os 2 textos que você vai ler serão definidos assim: </vt:lpstr>
      <vt:lpstr>Alunos cuja letra inicial do nome vai de G a L:   </vt:lpstr>
      <vt:lpstr>Alunos cuja letra inicial do nome vai de M a R:   </vt:lpstr>
      <vt:lpstr>Alunos cuja letra inicial do nome vai de S a Z: </vt:lpstr>
      <vt:lpstr>Regra 4: Como escrever o texto   </vt:lpstr>
      <vt:lpstr>Regra 05: Como e quando entregar  </vt:lpstr>
      <vt:lpstr>Regra 06: Sobre possíveis mudanças neste Regramento </vt:lpstr>
      <vt:lpstr>APÊNDICE I</vt:lpstr>
      <vt:lpstr>RECICLAGEM E MOBILIDADE: REINVENTANDO O COTIDIANO PARA MELHORIA DE VIDA DA PESSOA IDOSA </vt:lpstr>
      <vt:lpstr>2º Parágrafo: sobre reciclagem</vt:lpstr>
      <vt:lpstr>(3º Parágrafo: sobre mobilidade)</vt:lpstr>
      <vt:lpstr>4º Parágrafo: a conclusão </vt:lpstr>
      <vt:lpstr>“Só há um local onde SUCESSO vem antes de TRABALHO: é no dicionário...”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NORMATIZAÇÃO DA ATIVIDADE DE PRODUÇÃO TEXTUAL PARA A AP1</dc:title>
  <dc:creator>Francisco Tinoco</dc:creator>
  <cp:lastModifiedBy>Francisco Tinoco</cp:lastModifiedBy>
  <cp:revision>103</cp:revision>
  <dcterms:created xsi:type="dcterms:W3CDTF">2019-08-29T15:02:58Z</dcterms:created>
  <dcterms:modified xsi:type="dcterms:W3CDTF">2019-09-18T11:25:13Z</dcterms:modified>
</cp:coreProperties>
</file>