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34" r:id="rId2"/>
    <p:sldId id="367" r:id="rId3"/>
    <p:sldId id="366" r:id="rId4"/>
    <p:sldId id="335" r:id="rId5"/>
    <p:sldId id="344" r:id="rId6"/>
    <p:sldId id="259" r:id="rId7"/>
    <p:sldId id="258" r:id="rId8"/>
    <p:sldId id="319" r:id="rId9"/>
    <p:sldId id="257" r:id="rId10"/>
    <p:sldId id="263" r:id="rId11"/>
    <p:sldId id="322" r:id="rId12"/>
    <p:sldId id="323" r:id="rId13"/>
    <p:sldId id="332" r:id="rId14"/>
    <p:sldId id="292" r:id="rId15"/>
    <p:sldId id="294" r:id="rId16"/>
    <p:sldId id="293" r:id="rId17"/>
    <p:sldId id="302" r:id="rId18"/>
    <p:sldId id="303" r:id="rId19"/>
    <p:sldId id="304" r:id="rId20"/>
    <p:sldId id="305" r:id="rId21"/>
    <p:sldId id="306" r:id="rId22"/>
    <p:sldId id="312" r:id="rId23"/>
    <p:sldId id="313" r:id="rId24"/>
    <p:sldId id="314" r:id="rId25"/>
    <p:sldId id="315" r:id="rId26"/>
    <p:sldId id="321" r:id="rId27"/>
    <p:sldId id="317" r:id="rId28"/>
    <p:sldId id="318" r:id="rId29"/>
    <p:sldId id="345" r:id="rId30"/>
    <p:sldId id="349" r:id="rId31"/>
    <p:sldId id="370" r:id="rId32"/>
    <p:sldId id="348" r:id="rId33"/>
    <p:sldId id="369" r:id="rId34"/>
    <p:sldId id="350" r:id="rId35"/>
    <p:sldId id="371" r:id="rId36"/>
    <p:sldId id="372" r:id="rId37"/>
    <p:sldId id="373" r:id="rId38"/>
    <p:sldId id="351" r:id="rId39"/>
    <p:sldId id="376" r:id="rId40"/>
    <p:sldId id="352" r:id="rId41"/>
    <p:sldId id="377" r:id="rId42"/>
    <p:sldId id="378" r:id="rId43"/>
    <p:sldId id="379" r:id="rId44"/>
    <p:sldId id="353" r:id="rId45"/>
    <p:sldId id="374" r:id="rId46"/>
    <p:sldId id="354" r:id="rId47"/>
    <p:sldId id="375" r:id="rId48"/>
    <p:sldId id="355" r:id="rId49"/>
    <p:sldId id="380" r:id="rId50"/>
    <p:sldId id="381" r:id="rId51"/>
    <p:sldId id="356" r:id="rId52"/>
    <p:sldId id="359" r:id="rId53"/>
    <p:sldId id="358" r:id="rId54"/>
    <p:sldId id="368" r:id="rId55"/>
    <p:sldId id="360" r:id="rId56"/>
    <p:sldId id="361" r:id="rId57"/>
    <p:sldId id="362" r:id="rId58"/>
    <p:sldId id="363" r:id="rId59"/>
    <p:sldId id="382" r:id="rId60"/>
    <p:sldId id="364" r:id="rId61"/>
    <p:sldId id="365" r:id="rId62"/>
    <p:sldId id="383" r:id="rId63"/>
    <p:sldId id="384" r:id="rId64"/>
    <p:sldId id="385" r:id="rId65"/>
    <p:sldId id="386" r:id="rId66"/>
    <p:sldId id="387" r:id="rId67"/>
    <p:sldId id="267" r:id="rId68"/>
    <p:sldId id="272" r:id="rId69"/>
    <p:sldId id="273" r:id="rId70"/>
    <p:sldId id="324" r:id="rId71"/>
    <p:sldId id="341" r:id="rId72"/>
    <p:sldId id="325" r:id="rId73"/>
    <p:sldId id="343" r:id="rId74"/>
    <p:sldId id="326" r:id="rId75"/>
    <p:sldId id="327" r:id="rId76"/>
    <p:sldId id="328" r:id="rId77"/>
    <p:sldId id="329" r:id="rId78"/>
    <p:sldId id="330" r:id="rId79"/>
    <p:sldId id="331" r:id="rId80"/>
    <p:sldId id="274" r:id="rId81"/>
    <p:sldId id="275" r:id="rId82"/>
    <p:sldId id="276" r:id="rId83"/>
    <p:sldId id="388" r:id="rId84"/>
    <p:sldId id="389" r:id="rId85"/>
    <p:sldId id="277" r:id="rId86"/>
    <p:sldId id="278" r:id="rId87"/>
    <p:sldId id="279" r:id="rId88"/>
    <p:sldId id="280" r:id="rId89"/>
    <p:sldId id="281" r:id="rId90"/>
    <p:sldId id="282" r:id="rId91"/>
    <p:sldId id="339" r:id="rId92"/>
    <p:sldId id="283" r:id="rId93"/>
    <p:sldId id="284" r:id="rId94"/>
    <p:sldId id="285" r:id="rId95"/>
    <p:sldId id="286" r:id="rId96"/>
    <p:sldId id="287" r:id="rId97"/>
    <p:sldId id="288" r:id="rId98"/>
    <p:sldId id="289" r:id="rId99"/>
    <p:sldId id="333" r:id="rId100"/>
    <p:sldId id="336" r:id="rId10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vj.br/biblioteca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ore.ufsc.br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fvj.br/ficha-catalografica/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www.more.ufsc.br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mailto:nep@fvj.br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7200" b="1" dirty="0" smtClean="0"/>
              <a:t>CURSO DE FÉRIAS</a:t>
            </a:r>
            <a:endParaRPr lang="en-US" sz="7200" b="1" dirty="0"/>
          </a:p>
        </p:txBody>
      </p:sp>
      <p:pic>
        <p:nvPicPr>
          <p:cNvPr id="5" name="Picture 2" descr="Imagem relacionad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323" y="2435631"/>
            <a:ext cx="2784765" cy="380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m relacionad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66" y="2435632"/>
            <a:ext cx="3352396" cy="380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m para gifs de mulher exibid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06" y="2527069"/>
            <a:ext cx="3991513" cy="349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68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</a:rPr>
              <a:t>Considerações Iniciais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O TCC é: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4323543" cy="1704112"/>
          </a:xfrm>
        </p:spPr>
        <p:txBody>
          <a:bodyPr>
            <a:normAutofit/>
          </a:bodyPr>
          <a:lstStyle/>
          <a:p>
            <a:pPr algn="just"/>
            <a:r>
              <a:rPr lang="pt-BR" i="1" dirty="0" smtClean="0">
                <a:solidFill>
                  <a:srgbClr val="FF0000"/>
                </a:solidFill>
              </a:rPr>
              <a:t>1ª Consideração: </a:t>
            </a:r>
            <a:r>
              <a:rPr lang="pt-BR" i="1" dirty="0" smtClean="0"/>
              <a:t>É o </a:t>
            </a:r>
            <a:r>
              <a:rPr lang="pt-BR" i="1" dirty="0"/>
              <a:t>mais importante trabalho da Faculdade; sem ele você não conclui a graduação e nem recebe o </a:t>
            </a:r>
            <a:r>
              <a:rPr lang="pt-BR" i="1" dirty="0">
                <a:solidFill>
                  <a:srgbClr val="FF0000"/>
                </a:solidFill>
              </a:rPr>
              <a:t>Diploma</a:t>
            </a:r>
            <a:r>
              <a:rPr lang="pt-BR" i="1" dirty="0"/>
              <a:t> do Curso </a:t>
            </a:r>
            <a:r>
              <a:rPr lang="pt-BR" i="1" dirty="0" smtClean="0"/>
              <a:t>Superior</a:t>
            </a:r>
            <a:endParaRPr lang="en-US" i="1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dirty="0"/>
          </a:p>
        </p:txBody>
      </p:sp>
      <p:pic>
        <p:nvPicPr>
          <p:cNvPr id="1026" name="Picture 2" descr="Imagem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702" y="2245388"/>
            <a:ext cx="225742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47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0205" y="382386"/>
            <a:ext cx="11355184" cy="2693324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0070C0"/>
                </a:solidFill>
              </a:rPr>
              <a:t>2º MOMENTO: Simulação de uma apresentação de TCC perante Banca Examinadora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Resultado de imagem para GIFS FALANDO EM PÃBLICO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604" y="3075709"/>
            <a:ext cx="5020887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90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B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124" name="Picture 4" descr="Imagem relacionad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46" y="2557463"/>
            <a:ext cx="2682207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5877097" y="3105835"/>
            <a:ext cx="53450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2ª Consideração:  </a:t>
            </a:r>
            <a:r>
              <a:rPr lang="pt-BR" sz="3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 sua </a:t>
            </a:r>
            <a:r>
              <a:rPr lang="pt-BR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entrada num outro mundo, o mundo acadêmico, a sociedade do </a:t>
            </a:r>
            <a:r>
              <a:rPr lang="pt-BR" sz="3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conhecimento.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217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B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7" name="Picture 2" descr="Imagem relacionad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52" y="2914419"/>
            <a:ext cx="4762500" cy="27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350924" y="2967335"/>
            <a:ext cx="46634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i="1" dirty="0" smtClean="0">
                <a:solidFill>
                  <a:srgbClr val="FF0000"/>
                </a:solidFill>
              </a:rPr>
              <a:t>3ª  Consideração: </a:t>
            </a:r>
            <a:r>
              <a:rPr lang="pt-BR" sz="2800" i="1" dirty="0" smtClean="0"/>
              <a:t>é sua </a:t>
            </a:r>
            <a:r>
              <a:rPr lang="pt-BR" sz="2800" i="1" dirty="0"/>
              <a:t>iniciação (batismo) científico; não é apenas </a:t>
            </a:r>
            <a:r>
              <a:rPr lang="pt-BR" sz="2800" i="1" dirty="0" smtClean="0"/>
              <a:t>o </a:t>
            </a:r>
            <a:r>
              <a:rPr lang="pt-BR" sz="2800" i="1" dirty="0"/>
              <a:t>saber de senso comum ou o saber teológico, agora é também o </a:t>
            </a:r>
            <a:r>
              <a:rPr lang="pt-BR" sz="2800" i="1" dirty="0">
                <a:solidFill>
                  <a:srgbClr val="FF0000"/>
                </a:solidFill>
              </a:rPr>
              <a:t>saber científico.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t-BR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Picture 2" descr="Resultado de imagem para defesa de tc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8" y="1238596"/>
            <a:ext cx="5153890" cy="47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583680" y="3105835"/>
            <a:ext cx="48213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i="1" dirty="0" smtClean="0">
                <a:solidFill>
                  <a:srgbClr val="FF0000"/>
                </a:solidFill>
              </a:rPr>
              <a:t>4ª Consideração:  </a:t>
            </a:r>
            <a:r>
              <a:rPr lang="pt-BR" sz="3200" i="1" dirty="0">
                <a:solidFill>
                  <a:srgbClr val="0070C0"/>
                </a:solidFill>
              </a:rPr>
              <a:t>Sua defesa é um ato </a:t>
            </a:r>
            <a:r>
              <a:rPr lang="pt-BR" sz="3200" i="1" dirty="0">
                <a:solidFill>
                  <a:srgbClr val="FF0000"/>
                </a:solidFill>
              </a:rPr>
              <a:t>formal </a:t>
            </a:r>
            <a:r>
              <a:rPr lang="pt-BR" sz="3200" i="1" dirty="0">
                <a:solidFill>
                  <a:srgbClr val="0070C0"/>
                </a:solidFill>
              </a:rPr>
              <a:t>e </a:t>
            </a:r>
            <a:r>
              <a:rPr lang="pt-BR" sz="3200" i="1" dirty="0">
                <a:solidFill>
                  <a:srgbClr val="FF0000"/>
                </a:solidFill>
              </a:rPr>
              <a:t>cerimonioso</a:t>
            </a:r>
            <a:r>
              <a:rPr lang="pt-BR" sz="3200" i="1" dirty="0">
                <a:solidFill>
                  <a:srgbClr val="0070C0"/>
                </a:solidFill>
              </a:rPr>
              <a:t>; o presidente da banca, o orientador, faz uma abertura e lhe passa a palavra.</a:t>
            </a:r>
            <a:endParaRPr lang="en-US" sz="3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84517" y="3042458"/>
            <a:ext cx="6309360" cy="32336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endParaRPr lang="pt-BR" sz="4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t-BR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pt-BR" sz="5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sobre TCC</a:t>
            </a:r>
            <a:endParaRPr lang="pt-BR" sz="5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4400" dirty="0"/>
          </a:p>
        </p:txBody>
      </p:sp>
      <p:pic>
        <p:nvPicPr>
          <p:cNvPr id="2058" name="Picture 10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725" r="-484" b="8099"/>
          <a:stretch/>
        </p:blipFill>
        <p:spPr bwMode="auto">
          <a:xfrm>
            <a:off x="2818015" y="864525"/>
            <a:ext cx="6600305" cy="395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91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1</a:t>
            </a:r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TCC é o trabalho mais difícil de todo o Curso de um aluno de graduação</a:t>
            </a:r>
            <a:r>
              <a:rPr lang="pt-BR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83637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5404656" cy="1303867"/>
          </a:xfrm>
        </p:spPr>
        <p:txBody>
          <a:bodyPr>
            <a:noAutofit/>
          </a:bodyPr>
          <a:lstStyle/>
          <a:p>
            <a:r>
              <a:rPr lang="pt-BR" sz="8000" b="1" i="1" dirty="0" err="1" smtClean="0">
                <a:solidFill>
                  <a:srgbClr val="FF0000"/>
                </a:solidFill>
              </a:rPr>
              <a:t>Fake</a:t>
            </a:r>
            <a:endParaRPr lang="en-US" sz="8000" b="1" i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pt-BR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TCC fosse difícil só os iluminados conseguiam fazer, no entanto, todo mundo faz. O segredo é não acumular as tarefas traçadas pelo Orientador para o final.</a:t>
            </a:r>
            <a:br>
              <a:rPr lang="pt-BR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dirty="0"/>
          </a:p>
        </p:txBody>
      </p:sp>
      <p:pic>
        <p:nvPicPr>
          <p:cNvPr id="4" name="Picture 2" descr="Resultado de imagem para polegar para baix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86" r="-323" b="7270"/>
          <a:stretch/>
        </p:blipFill>
        <p:spPr bwMode="auto">
          <a:xfrm>
            <a:off x="6707356" y="723207"/>
            <a:ext cx="2195575" cy="200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15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298A8-7B80-4512-B784-8DCD8AF36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39553A5-C28E-481E-98F3-804AC9061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    </a:t>
            </a:r>
          </a:p>
          <a:p>
            <a:pPr marL="0" indent="0" algn="ctr">
              <a:buNone/>
            </a:pPr>
            <a:r>
              <a:rPr lang="pt-BR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escolha de um bom Orientador é a garantia de que o TCC será nota 10.</a:t>
            </a:r>
          </a:p>
        </p:txBody>
      </p:sp>
    </p:spTree>
    <p:extLst>
      <p:ext uri="{BB962C8B-B14F-4D97-AF65-F5344CB8AC3E}">
        <p14:creationId xmlns:p14="http://schemas.microsoft.com/office/powerpoint/2010/main" val="316649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298A8-7B80-4512-B784-8DCD8AF36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4797827" cy="1303867"/>
          </a:xfrm>
        </p:spPr>
        <p:txBody>
          <a:bodyPr>
            <a:noAutofit/>
          </a:bodyPr>
          <a:lstStyle/>
          <a:p>
            <a:r>
              <a:rPr lang="pt-BR" sz="8000" b="1" i="1" dirty="0" err="1" smtClean="0">
                <a:solidFill>
                  <a:srgbClr val="FF0000"/>
                </a:solidFill>
              </a:rPr>
              <a:t>Fake</a:t>
            </a:r>
            <a:endParaRPr lang="pt-BR" sz="8000" b="1" i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39553A5-C28E-481E-98F3-804AC9061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285999"/>
            <a:ext cx="9601196" cy="358986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dirty="0"/>
              <a:t>    </a:t>
            </a:r>
          </a:p>
          <a:p>
            <a:pPr marL="0" indent="0" algn="ctr">
              <a:buNone/>
            </a:pPr>
            <a:r>
              <a:rPr lang="pt-BR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TCC é um trabalho de inteira responsabilidade do aluno e o Orientador não é avaliado por ele; quem é avaliado é o aluno. Vai tirar nota alta quem segue todas as orientações traçadas nos encontros com o Orientador.</a:t>
            </a:r>
          </a:p>
        </p:txBody>
      </p:sp>
      <p:pic>
        <p:nvPicPr>
          <p:cNvPr id="4" name="Picture 2" descr="Resultado de imagem para polegar para baix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86" r="-323" b="7270"/>
          <a:stretch/>
        </p:blipFill>
        <p:spPr bwMode="auto">
          <a:xfrm>
            <a:off x="6707356" y="723207"/>
            <a:ext cx="2195575" cy="200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00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pt-B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TCC </a:t>
            </a:r>
            <a:r>
              <a:rPr lang="pt-BR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não fica pronto nem </a:t>
            </a:r>
            <a:r>
              <a:rPr lang="pt-BR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depois da apresentação perante a Banca Examinadora.</a:t>
            </a:r>
          </a:p>
          <a:p>
            <a:pPr marL="0" indent="0" algn="ctr">
              <a:buNone/>
            </a:pP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59416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6600" b="1" dirty="0" smtClean="0"/>
              <a:t/>
            </a:r>
            <a:br>
              <a:rPr lang="pt-BR" sz="6600" b="1" dirty="0" smtClean="0"/>
            </a:br>
            <a:r>
              <a:rPr lang="pt-BR" sz="6600" b="1" dirty="0" smtClean="0"/>
              <a:t>Com esse dois ai....</a:t>
            </a:r>
            <a:br>
              <a:rPr lang="pt-BR" sz="6600" b="1" dirty="0" smtClean="0"/>
            </a:br>
            <a:endParaRPr lang="en-US" sz="6600" b="1" dirty="0"/>
          </a:p>
        </p:txBody>
      </p:sp>
      <p:pic>
        <p:nvPicPr>
          <p:cNvPr id="2050" name="Picture 2" descr="Resultado de imagem para reynaldo gianecchin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18" y="2443944"/>
            <a:ext cx="4983932" cy="307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9343504" y="3244334"/>
            <a:ext cx="15530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Prof. Tinoco Luna &amp; Sueida Soares</a:t>
            </a:r>
            <a:endParaRPr lang="en-US" dirty="0"/>
          </a:p>
        </p:txBody>
      </p:sp>
      <p:pic>
        <p:nvPicPr>
          <p:cNvPr id="2052" name="Picture 4" descr="Resultado de imagem para dedo apontand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10723" r="-45857" b="-52164"/>
          <a:stretch/>
        </p:blipFill>
        <p:spPr bwMode="auto">
          <a:xfrm>
            <a:off x="7572893" y="3175463"/>
            <a:ext cx="2344189" cy="142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35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7258394" cy="1303867"/>
          </a:xfrm>
        </p:spPr>
        <p:txBody>
          <a:bodyPr>
            <a:noAutofit/>
          </a:bodyPr>
          <a:lstStyle/>
          <a:p>
            <a:r>
              <a:rPr lang="pt-BR" sz="8800" b="1" i="1" dirty="0" smtClean="0">
                <a:solidFill>
                  <a:srgbClr val="00B050"/>
                </a:solidFill>
              </a:rPr>
              <a:t>Fato </a:t>
            </a:r>
            <a:endParaRPr lang="pt-BR" sz="8800" b="1" i="1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t-BR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TCC é um texto e um texto nunca fica pronto, pois trata-se de um processo e não de um produto. Um texto fica aceitável até que um novo processo de reescritura o atualize ou aperfeiçoe. Depois da apresentação, por exemplo, o aluno ainda terá que inserir as sugestões da Banca em seu TCC para, só depois disso, fazer a entrega do artigo.</a:t>
            </a:r>
            <a:endParaRPr lang="pt-BR" i="1" dirty="0">
              <a:solidFill>
                <a:srgbClr val="FF0000"/>
              </a:solidFill>
            </a:endParaRPr>
          </a:p>
        </p:txBody>
      </p:sp>
      <p:pic>
        <p:nvPicPr>
          <p:cNvPr id="3076" name="Picture 4" descr="Resultado de imagem para polegar para cim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9" r="3169" b="9128"/>
          <a:stretch/>
        </p:blipFill>
        <p:spPr bwMode="auto">
          <a:xfrm>
            <a:off x="7323511" y="818348"/>
            <a:ext cx="1903615" cy="173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1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763715-9EAD-4053-BF7D-51742FEBF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pt-B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7F170E-1112-4EEE-9E44-D2533B0AD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dirty="0"/>
              <a:t>   </a:t>
            </a:r>
            <a:r>
              <a:rPr lang="pt-BR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TCC que é avaliado com </a:t>
            </a:r>
            <a:r>
              <a:rPr lang="pt-BR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 </a:t>
            </a:r>
            <a:r>
              <a:rPr lang="pt-BR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pela Banca Examinadora, geralmente não recebe </a:t>
            </a:r>
            <a:r>
              <a:rPr lang="pt-BR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sugestões de alteração e </a:t>
            </a:r>
            <a:r>
              <a:rPr lang="pt-BR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aperfeiçoamento, </a:t>
            </a:r>
            <a:r>
              <a:rPr lang="pt-BR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durante sua apresentação.</a:t>
            </a:r>
          </a:p>
        </p:txBody>
      </p:sp>
    </p:spTree>
    <p:extLst>
      <p:ext uri="{BB962C8B-B14F-4D97-AF65-F5344CB8AC3E}">
        <p14:creationId xmlns:p14="http://schemas.microsoft.com/office/powerpoint/2010/main" val="250579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E07026-CDE0-4D98-9DC5-42878C795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5745478" cy="1303867"/>
          </a:xfrm>
        </p:spPr>
        <p:txBody>
          <a:bodyPr>
            <a:noAutofit/>
          </a:bodyPr>
          <a:lstStyle/>
          <a:p>
            <a:r>
              <a:rPr lang="pt-BR" sz="8000" b="1" i="1" dirty="0" err="1" smtClean="0">
                <a:solidFill>
                  <a:srgbClr val="FF0000"/>
                </a:solidFill>
              </a:rPr>
              <a:t>Fake</a:t>
            </a:r>
            <a:r>
              <a:rPr lang="pt-BR" sz="8000" b="1" i="1" dirty="0" smtClean="0">
                <a:solidFill>
                  <a:srgbClr val="FF0000"/>
                </a:solidFill>
              </a:rPr>
              <a:t> </a:t>
            </a:r>
            <a:endParaRPr lang="pt-BR" sz="8000" b="1" i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ABB510-50B5-459A-9DE5-A4FC41FD4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t-BR" dirty="0"/>
              <a:t> </a:t>
            </a:r>
            <a:r>
              <a:rPr lang="pt-BR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mais bem elaborado que seja um TCC sempre receberá sugestões de melhorias por parte da banca. Os examinadores leem o artigo com antecedência e preparam suas observações.</a:t>
            </a:r>
          </a:p>
        </p:txBody>
      </p:sp>
      <p:pic>
        <p:nvPicPr>
          <p:cNvPr id="4098" name="Picture 2" descr="Resultado de imagem para polegar para baix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86" r="-323" b="7270"/>
          <a:stretch/>
        </p:blipFill>
        <p:spPr bwMode="auto">
          <a:xfrm>
            <a:off x="6707356" y="723207"/>
            <a:ext cx="2195575" cy="200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63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A83E5E-F8D4-4934-8DF6-79DA013F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pt-B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F861ED-0A7D-4DE5-93FD-162525A7C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perguntas e colocações dos membros da Mesa, durante a apresentação, </a:t>
            </a:r>
            <a:r>
              <a:rPr lang="pt-BR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têm por objetivo, frequentemente, deixar </a:t>
            </a:r>
            <a:r>
              <a:rPr lang="pt-BR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 alunos confusos e </a:t>
            </a:r>
            <a:r>
              <a:rPr lang="pt-BR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dificultar </a:t>
            </a:r>
            <a:r>
              <a:rPr lang="pt-BR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defesa oral do TCC.</a:t>
            </a:r>
          </a:p>
        </p:txBody>
      </p:sp>
    </p:spTree>
    <p:extLst>
      <p:ext uri="{BB962C8B-B14F-4D97-AF65-F5344CB8AC3E}">
        <p14:creationId xmlns:p14="http://schemas.microsoft.com/office/powerpoint/2010/main" val="395876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E1EED5-7CEB-44E1-892B-982A9E784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5969922" cy="1303867"/>
          </a:xfrm>
        </p:spPr>
        <p:txBody>
          <a:bodyPr>
            <a:noAutofit/>
          </a:bodyPr>
          <a:lstStyle/>
          <a:p>
            <a:r>
              <a:rPr lang="pt-BR" sz="8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Fake</a:t>
            </a:r>
            <a:r>
              <a:rPr lang="pt-BR" sz="8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8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4513788-0933-436F-81B9-5AB5047FE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Apesar de, para quem nunca fez um TCC, as falas dos membros da Mesa Avaliadora aparentarem uma ameaça, isso não é verdade. Os Membros da Mesa falam apenas para contribuir e melhorar o trabalho. Isso faz parte do “fazer acadêmico” e acontece em todos os trabalhos.</a:t>
            </a:r>
          </a:p>
        </p:txBody>
      </p:sp>
      <p:pic>
        <p:nvPicPr>
          <p:cNvPr id="4" name="Picture 2" descr="Resultado de imagem para polegar para baix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86" r="-323" b="7270"/>
          <a:stretch/>
        </p:blipFill>
        <p:spPr bwMode="auto">
          <a:xfrm>
            <a:off x="6707356" y="723207"/>
            <a:ext cx="2195575" cy="200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7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Não posso </a:t>
            </a:r>
            <a:r>
              <a:rPr lang="pt-BR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apresentar, na pós-graduação, um TCC com o mesmo tema do artigo apresentado na graduação, pois isso seria autoplágio</a:t>
            </a:r>
            <a:r>
              <a:rPr lang="pt-BR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961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5263340" cy="1303867"/>
          </a:xfrm>
        </p:spPr>
        <p:txBody>
          <a:bodyPr>
            <a:noAutofit/>
          </a:bodyPr>
          <a:lstStyle/>
          <a:p>
            <a:r>
              <a:rPr lang="pt-BR" sz="8000" b="1" i="1" dirty="0" err="1" smtClean="0">
                <a:solidFill>
                  <a:srgbClr val="FF0000"/>
                </a:solidFill>
              </a:rPr>
              <a:t>Fake</a:t>
            </a:r>
            <a:endParaRPr lang="pt-BR" sz="8000" b="1" i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Título </a:t>
            </a:r>
            <a:r>
              <a:rPr lang="pt-B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tema são coisas diferentes: Tema é uma área de estudos e o Titulo é o nome que se dá ao tema. Não posso repetir o título, pois ai seria autoplágio, mas o tema posso sim; inclusive é até recomendado que se faça isso para que o tema seja melhor desenvolvido em outros níveis.</a:t>
            </a:r>
          </a:p>
        </p:txBody>
      </p:sp>
      <p:pic>
        <p:nvPicPr>
          <p:cNvPr id="4" name="Picture 2" descr="Resultado de imagem para polegar para baix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86" r="-323" b="7270"/>
          <a:stretch/>
        </p:blipFill>
        <p:spPr bwMode="auto">
          <a:xfrm>
            <a:off x="6707356" y="723207"/>
            <a:ext cx="2195575" cy="200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85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Considerações Finais devem sempre dar uma resposta definitiva ao problema de pesquisa, pois, do contrário o trabalho fica sem nexo.</a:t>
            </a:r>
          </a:p>
          <a:p>
            <a:pPr marL="0" indent="0" algn="ctr">
              <a:buNone/>
            </a:pP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76626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939143" cy="1303867"/>
          </a:xfrm>
        </p:spPr>
        <p:txBody>
          <a:bodyPr>
            <a:noAutofit/>
          </a:bodyPr>
          <a:lstStyle/>
          <a:p>
            <a:r>
              <a:rPr lang="pt-BR" sz="8000" b="1" i="1" dirty="0" err="1" smtClean="0">
                <a:solidFill>
                  <a:srgbClr val="FF0000"/>
                </a:solidFill>
              </a:rPr>
              <a:t>Fake</a:t>
            </a:r>
            <a:endParaRPr lang="pt-BR" sz="8000" b="1" i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pt-BR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Considerações Finais devem sempre se reportar à questão de pesquisa, porém, nem sempre o trabalho encontra a resposta definitiva para a mesma. Neste caso deve-se sugerir que outras pesquisas sejam feitas nessa área.</a:t>
            </a:r>
          </a:p>
        </p:txBody>
      </p:sp>
      <p:pic>
        <p:nvPicPr>
          <p:cNvPr id="4" name="Picture 2" descr="Resultado de imagem para polegar para baix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86" r="-323" b="7270"/>
          <a:stretch/>
        </p:blipFill>
        <p:spPr bwMode="auto">
          <a:xfrm>
            <a:off x="6732294" y="632381"/>
            <a:ext cx="2195575" cy="200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80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13511" y="1155470"/>
            <a:ext cx="6349942" cy="44223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DÚVIDAS QUE SÓ VOCÊ TEM.....</a:t>
            </a:r>
          </a:p>
          <a:p>
            <a:pPr marL="0" indent="0" algn="ctr">
              <a:buNone/>
            </a:pPr>
            <a:endParaRPr lang="pt-BR" sz="4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t-BR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Será</a:t>
            </a:r>
            <a:r>
              <a:rPr lang="pt-BR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pt-BR" sz="4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t-BR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t-BR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pt-BR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dúvida!</a:t>
            </a:r>
          </a:p>
          <a:p>
            <a:endParaRPr lang="en-US" sz="4800" dirty="0"/>
          </a:p>
        </p:txBody>
      </p:sp>
      <p:pic>
        <p:nvPicPr>
          <p:cNvPr id="1026" name="Picture 2" descr="Imagem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55" y="1155471"/>
            <a:ext cx="4572000" cy="433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27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7200" b="1" dirty="0" smtClean="0"/>
              <a:t>Blogdoestudante.com.br</a:t>
            </a:r>
            <a:endParaRPr lang="en-US" sz="7200" b="1" dirty="0"/>
          </a:p>
        </p:txBody>
      </p:sp>
      <p:pic>
        <p:nvPicPr>
          <p:cNvPr id="4" name="Picture 2" descr="Resultado de imagem para gifs dormindo na sala de aul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96" y="2452256"/>
            <a:ext cx="10615353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71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 tem </a:t>
            </a:r>
            <a:r>
              <a:rPr lang="pt-BR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nada em </a:t>
            </a:r>
            <a:r>
              <a:rPr lang="pt-BR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mente?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pic>
        <p:nvPicPr>
          <p:cNvPr id="5" name="Picture 2" descr="Imagem relacionad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593" y="2460567"/>
            <a:ext cx="6217920" cy="317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37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Dica “só o </a:t>
            </a:r>
            <a:r>
              <a:rPr lang="pt-BR" b="1" dirty="0" err="1" smtClean="0"/>
              <a:t>mí</a:t>
            </a:r>
            <a:r>
              <a:rPr lang="pt-BR" b="1" dirty="0" smtClean="0"/>
              <a:t>”...</a:t>
            </a:r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b="1" dirty="0" smtClean="0"/>
              <a:t>Lembre de algo que marcou a sua passagem pela faculdade: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dirty="0"/>
              <a:t> </a:t>
            </a:r>
            <a:r>
              <a:rPr lang="pt-BR" dirty="0" smtClean="0"/>
              <a:t>Uma aula inesquecível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dirty="0"/>
              <a:t> </a:t>
            </a:r>
            <a:r>
              <a:rPr lang="pt-BR" dirty="0" smtClean="0"/>
              <a:t>Uma disciplina ou um assunto que lhe chamou a atenção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dirty="0"/>
              <a:t> </a:t>
            </a:r>
            <a:r>
              <a:rPr lang="pt-BR" dirty="0" smtClean="0"/>
              <a:t>Um livro, um filme ou evento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dirty="0"/>
              <a:t> </a:t>
            </a:r>
            <a:r>
              <a:rPr lang="pt-BR" dirty="0" smtClean="0"/>
              <a:t>Uma atividade ou um trabalho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dirty="0"/>
              <a:t> </a:t>
            </a:r>
            <a:r>
              <a:rPr lang="pt-BR" dirty="0" smtClean="0"/>
              <a:t>Uma questão prova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dirty="0"/>
              <a:t> </a:t>
            </a:r>
            <a:r>
              <a:rPr lang="pt-BR" dirty="0" smtClean="0"/>
              <a:t>Uma coisa que deu dor de cabeça, mas que você resolveu.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3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pt-B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onde </a:t>
            </a:r>
            <a:r>
              <a:rPr lang="pt-BR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começo o TCC?</a:t>
            </a:r>
            <a:r>
              <a:rPr lang="pt-B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098" name="Picture 2" descr="Imagem relacionad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2901950"/>
            <a:ext cx="474345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4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Dica “</a:t>
            </a:r>
            <a:r>
              <a:rPr lang="pt-BR" b="1" dirty="0" err="1" smtClean="0"/>
              <a:t>lesgal</a:t>
            </a:r>
            <a:r>
              <a:rPr lang="pt-BR" b="1" dirty="0" smtClean="0"/>
              <a:t>”...</a:t>
            </a:r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i="1" dirty="0" smtClean="0"/>
              <a:t>1º Pesquisa de campo</a:t>
            </a:r>
          </a:p>
          <a:p>
            <a:pPr marL="0" indent="0">
              <a:buNone/>
            </a:pPr>
            <a:endParaRPr lang="pt-BR" sz="2800" b="1" i="1" dirty="0"/>
          </a:p>
          <a:p>
            <a:pPr marL="0" indent="0">
              <a:buNone/>
            </a:pPr>
            <a:r>
              <a:rPr lang="pt-BR" sz="2800" b="1" i="1" dirty="0" smtClean="0"/>
              <a:t>2º Pesquisa bibliográfica</a:t>
            </a:r>
          </a:p>
          <a:p>
            <a:pPr marL="0" indent="0">
              <a:buNone/>
            </a:pPr>
            <a:endParaRPr lang="pt-BR" sz="2800" b="1" i="1" dirty="0"/>
          </a:p>
          <a:p>
            <a:pPr marL="0" indent="0">
              <a:buNone/>
            </a:pPr>
            <a:r>
              <a:rPr lang="pt-BR" sz="2800" b="1" i="1" dirty="0" smtClean="0"/>
              <a:t>3º Restante do Trabalho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02326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Tenho o assunto, mas não sei definir </a:t>
            </a:r>
            <a:r>
              <a:rPr lang="pt-BR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Título...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146" name="Picture 2" descr="Resultado de imagem para gifs de cabeÃ§a vazi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930525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98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Dica surreal!</a:t>
            </a:r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pt-BR" dirty="0" smtClean="0"/>
              <a:t>Tema # Título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dirty="0" smtClean="0"/>
              <a:t>Tema é geral; Título é o nome que se dá ao tema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dirty="0"/>
              <a:t> </a:t>
            </a:r>
            <a:r>
              <a:rPr lang="pt-BR" dirty="0" smtClean="0"/>
              <a:t>Um bom Título: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dirty="0"/>
              <a:t> </a:t>
            </a:r>
            <a:r>
              <a:rPr lang="pt-BR" dirty="0" smtClean="0"/>
              <a:t>Problema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dirty="0"/>
              <a:t> </a:t>
            </a:r>
            <a:r>
              <a:rPr lang="pt-BR" dirty="0" smtClean="0"/>
              <a:t>Área de Estudos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dirty="0"/>
              <a:t> </a:t>
            </a:r>
            <a:r>
              <a:rPr lang="pt-BR" dirty="0" smtClean="0"/>
              <a:t>Público alvo</a:t>
            </a:r>
          </a:p>
        </p:txBody>
      </p:sp>
    </p:spTree>
    <p:extLst>
      <p:ext uri="{BB962C8B-B14F-4D97-AF65-F5344CB8AC3E}">
        <p14:creationId xmlns:p14="http://schemas.microsoft.com/office/powerpoint/2010/main" val="379471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>Exemplificando</a:t>
            </a:r>
            <a:br>
              <a:rPr lang="pt-BR" b="1" dirty="0" smtClean="0"/>
            </a:br>
            <a:r>
              <a:rPr lang="pt-BR" i="1" dirty="0" smtClean="0"/>
              <a:t>O </a:t>
            </a:r>
            <a:r>
              <a:rPr lang="pt-BR" i="1" dirty="0"/>
              <a:t>Case de Sucesso da Sueida</a:t>
            </a:r>
            <a:endParaRPr lang="en-US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5401" y="2468880"/>
            <a:ext cx="9601196" cy="34069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pt-BR" b="1" dirty="0" smtClean="0">
                <a:solidFill>
                  <a:srgbClr val="00B050"/>
                </a:solidFill>
              </a:rPr>
              <a:t>Assunto: </a:t>
            </a:r>
            <a:r>
              <a:rPr lang="pt-BR" b="1" dirty="0" smtClean="0">
                <a:solidFill>
                  <a:schemeClr val="tx1"/>
                </a:solidFill>
              </a:rPr>
              <a:t>COESÃO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b="1" dirty="0" smtClean="0">
                <a:solidFill>
                  <a:srgbClr val="00B050"/>
                </a:solidFill>
              </a:rPr>
              <a:t>Lembrou: </a:t>
            </a:r>
            <a:r>
              <a:rPr lang="pt-BR" dirty="0"/>
              <a:t>Simulado de uma Redação do Enem de uma Escola </a:t>
            </a:r>
            <a:r>
              <a:rPr lang="pt-BR" dirty="0" smtClean="0"/>
              <a:t>Pública</a:t>
            </a:r>
            <a:endParaRPr lang="pt-BR" b="1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pt-BR" dirty="0" smtClean="0">
                <a:solidFill>
                  <a:srgbClr val="FF0000"/>
                </a:solidFill>
              </a:rPr>
              <a:t>Problema / Área de Estudos / Público alvo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dirty="0"/>
              <a:t> </a:t>
            </a:r>
            <a:r>
              <a:rPr lang="pt-BR" b="1" dirty="0" smtClean="0"/>
              <a:t>Problema</a:t>
            </a:r>
            <a:r>
              <a:rPr lang="pt-BR" dirty="0" smtClean="0"/>
              <a:t>: Redação Dissertativo-argumentativa para o ENEM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dirty="0"/>
              <a:t> </a:t>
            </a:r>
            <a:r>
              <a:rPr lang="pt-BR" b="1" dirty="0" smtClean="0"/>
              <a:t>Área:</a:t>
            </a:r>
            <a:r>
              <a:rPr lang="pt-BR" dirty="0" smtClean="0"/>
              <a:t> Coesão Sequencial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dirty="0"/>
              <a:t> </a:t>
            </a:r>
            <a:r>
              <a:rPr lang="pt-BR" b="1" dirty="0" smtClean="0"/>
              <a:t>Público alvo: </a:t>
            </a:r>
            <a:r>
              <a:rPr lang="pt-BR" dirty="0" smtClean="0"/>
              <a:t>Alunos de uma Escola Pública do Aracati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04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tx1"/>
                </a:solidFill>
              </a:rPr>
              <a:t>TEMA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pt-BR" b="1" dirty="0" smtClean="0"/>
          </a:p>
          <a:p>
            <a:pPr marL="0" indent="0" algn="ctr">
              <a:buNone/>
            </a:pPr>
            <a:r>
              <a:rPr lang="pt-BR" b="1" dirty="0" smtClean="0"/>
              <a:t>A </a:t>
            </a:r>
            <a:r>
              <a:rPr lang="pt-BR" b="1" dirty="0"/>
              <a:t>COESÃO SEQUENCIAL NA REDAÇÃO DISSERTATIVA-ARGUMENTATIVA: CONSIDERAÇÕES TEÓRICAS A PARTIR DE UM SIMULADO PARA O ENEM DE UMA ESCOLA PÚBLICA DE ARACATI-CE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98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Dificuldades com </a:t>
            </a:r>
            <a:r>
              <a:rPr lang="pt-BR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formatação?</a:t>
            </a:r>
            <a:endParaRPr lang="en-US" dirty="0"/>
          </a:p>
        </p:txBody>
      </p:sp>
      <p:pic>
        <p:nvPicPr>
          <p:cNvPr id="7170" name="Picture 2" descr="Resultado de imagem para gifs de macaco rebelde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179" y="2967644"/>
            <a:ext cx="3832166" cy="251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03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Dica “animal”</a:t>
            </a:r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 smtClean="0"/>
              <a:t>          </a:t>
            </a:r>
            <a:r>
              <a:rPr lang="pt-BR" sz="2800" b="1" dirty="0" smtClean="0"/>
              <a:t>Consulte o Manual de Normas de sua Instituição</a:t>
            </a:r>
          </a:p>
          <a:p>
            <a:pPr marL="0" indent="0" algn="ctr">
              <a:buNone/>
            </a:pPr>
            <a:r>
              <a:rPr lang="pt-BR" sz="4400" b="1" dirty="0" smtClean="0">
                <a:solidFill>
                  <a:srgbClr val="00B050"/>
                </a:solidFill>
              </a:rPr>
              <a:t>FVJ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https://www.fvj.br/biblioteca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 algn="ctr">
              <a:buNone/>
            </a:pPr>
            <a:r>
              <a:rPr lang="pt-BR" i="1" dirty="0" smtClean="0">
                <a:solidFill>
                  <a:srgbClr val="00B050"/>
                </a:solidFill>
              </a:rPr>
              <a:t>(</a:t>
            </a:r>
            <a:r>
              <a:rPr lang="pt-BR" i="1" dirty="0">
                <a:solidFill>
                  <a:srgbClr val="00B050"/>
                </a:solidFill>
              </a:rPr>
              <a:t>Manual de Normas para Elaboração e Apresentação de Trabalhos </a:t>
            </a:r>
            <a:r>
              <a:rPr lang="pt-BR" i="1" dirty="0" smtClean="0">
                <a:solidFill>
                  <a:srgbClr val="00B050"/>
                </a:solidFill>
              </a:rPr>
              <a:t>Acadêmicos)</a:t>
            </a:r>
            <a:endParaRPr lang="pt-BR" i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26624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5964" y="581891"/>
            <a:ext cx="9940634" cy="5261956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b="1" dirty="0" smtClean="0"/>
              <a:t>DOIS MOMENTOS: A </a:t>
            </a:r>
            <a:r>
              <a:rPr lang="pt-BR" b="1" dirty="0"/>
              <a:t>BELA E A FERA</a:t>
            </a:r>
            <a:r>
              <a:rPr lang="pt-BR" sz="5300" b="1" dirty="0"/>
              <a:t/>
            </a:r>
            <a:br>
              <a:rPr lang="pt-BR" sz="5300" b="1" dirty="0"/>
            </a:br>
            <a:r>
              <a:rPr lang="pt-BR" sz="3100" b="1" i="1" dirty="0" smtClean="0">
                <a:solidFill>
                  <a:srgbClr val="FF0000"/>
                </a:solidFill>
              </a:rPr>
              <a:t>1- Momento Fera: Exposição sobre TCC : o que é e como fazer</a:t>
            </a:r>
            <a:br>
              <a:rPr lang="pt-BR" sz="3100" b="1" i="1" dirty="0" smtClean="0">
                <a:solidFill>
                  <a:srgbClr val="FF0000"/>
                </a:solidFill>
              </a:rPr>
            </a:br>
            <a:r>
              <a:rPr lang="pt-BR" sz="3100" b="1" i="1" dirty="0" smtClean="0">
                <a:solidFill>
                  <a:srgbClr val="FF0000"/>
                </a:solidFill>
              </a:rPr>
              <a:t>2 – Momento Bela: apresentação de TCC</a:t>
            </a:r>
            <a:br>
              <a:rPr lang="pt-BR" sz="3100" b="1" i="1" dirty="0" smtClean="0">
                <a:solidFill>
                  <a:srgbClr val="FF0000"/>
                </a:solidFill>
              </a:rPr>
            </a:br>
            <a:r>
              <a:rPr lang="pt-BR" sz="3100" b="1" i="1" dirty="0" smtClean="0">
                <a:solidFill>
                  <a:srgbClr val="FF0000"/>
                </a:solidFill>
              </a:rPr>
              <a:t/>
            </a:r>
            <a:br>
              <a:rPr lang="pt-BR" sz="3100" b="1" i="1" dirty="0" smtClean="0">
                <a:solidFill>
                  <a:srgbClr val="FF0000"/>
                </a:solidFill>
              </a:rPr>
            </a:br>
            <a:r>
              <a:rPr lang="pt-BR" sz="2200" b="1" i="1" dirty="0" smtClean="0">
                <a:solidFill>
                  <a:srgbClr val="0070C0"/>
                </a:solidFill>
              </a:rPr>
              <a:t/>
            </a:r>
            <a:br>
              <a:rPr lang="pt-BR" sz="2200" b="1" i="1" dirty="0" smtClean="0">
                <a:solidFill>
                  <a:srgbClr val="0070C0"/>
                </a:solidFill>
              </a:rPr>
            </a:br>
            <a:r>
              <a:rPr lang="pt-BR" sz="2200" b="1" i="1" dirty="0" smtClean="0">
                <a:solidFill>
                  <a:srgbClr val="00B050"/>
                </a:solidFill>
              </a:rPr>
              <a:t>Considerações importantes</a:t>
            </a:r>
            <a:r>
              <a:rPr lang="pt-BR" sz="2200" b="1" i="1" dirty="0" smtClean="0">
                <a:solidFill>
                  <a:srgbClr val="FF0000"/>
                </a:solidFill>
              </a:rPr>
              <a:t/>
            </a:r>
            <a:br>
              <a:rPr lang="pt-BR" sz="2200" b="1" i="1" dirty="0" smtClean="0">
                <a:solidFill>
                  <a:srgbClr val="FF0000"/>
                </a:solidFill>
              </a:rPr>
            </a:br>
            <a:r>
              <a:rPr lang="pt-BR" sz="2200" b="1" i="1" dirty="0" smtClean="0">
                <a:solidFill>
                  <a:schemeClr val="tx1"/>
                </a:solidFill>
              </a:rPr>
              <a:t>Fato ou </a:t>
            </a:r>
            <a:r>
              <a:rPr lang="pt-BR" sz="2200" b="1" i="1" dirty="0" err="1" smtClean="0">
                <a:solidFill>
                  <a:schemeClr val="tx1"/>
                </a:solidFill>
              </a:rPr>
              <a:t>Fake</a:t>
            </a:r>
            <a:r>
              <a:rPr lang="pt-BR" sz="2200" b="1" i="1" dirty="0" smtClean="0">
                <a:solidFill>
                  <a:schemeClr val="tx1"/>
                </a:solidFill>
              </a:rPr>
              <a:t/>
            </a:r>
            <a:br>
              <a:rPr lang="pt-BR" sz="2200" b="1" i="1" dirty="0" smtClean="0">
                <a:solidFill>
                  <a:schemeClr val="tx1"/>
                </a:solidFill>
              </a:rPr>
            </a:br>
            <a:r>
              <a:rPr lang="pt-BR" sz="2200" b="1" i="1" dirty="0" smtClean="0">
                <a:solidFill>
                  <a:srgbClr val="FF0000"/>
                </a:solidFill>
              </a:rPr>
              <a:t>Tira-dúvidas</a:t>
            </a:r>
            <a:br>
              <a:rPr lang="pt-BR" sz="2200" b="1" i="1" dirty="0" smtClean="0">
                <a:solidFill>
                  <a:srgbClr val="FF0000"/>
                </a:solidFill>
              </a:rPr>
            </a:br>
            <a:r>
              <a:rPr lang="pt-BR" sz="2200" b="1" i="1" dirty="0" smtClean="0">
                <a:solidFill>
                  <a:srgbClr val="7030A0"/>
                </a:solidFill>
              </a:rPr>
              <a:t>Conhecer as partes de um TCC</a:t>
            </a:r>
            <a:br>
              <a:rPr lang="pt-BR" sz="2200" b="1" i="1" dirty="0" smtClean="0">
                <a:solidFill>
                  <a:srgbClr val="7030A0"/>
                </a:solidFill>
              </a:rPr>
            </a:br>
            <a:r>
              <a:rPr lang="pt-BR" sz="2200" b="1" i="1" dirty="0" smtClean="0">
                <a:solidFill>
                  <a:srgbClr val="00B050"/>
                </a:solidFill>
              </a:rPr>
              <a:t>A preparação para a apresentação</a:t>
            </a:r>
            <a:br>
              <a:rPr lang="pt-BR" sz="2200" b="1" i="1" dirty="0" smtClean="0">
                <a:solidFill>
                  <a:srgbClr val="00B050"/>
                </a:solidFill>
              </a:rPr>
            </a:br>
            <a:r>
              <a:rPr lang="pt-BR" sz="2200" b="1" i="1" dirty="0" smtClean="0">
                <a:solidFill>
                  <a:srgbClr val="002060"/>
                </a:solidFill>
              </a:rPr>
              <a:t>Atitudes no dia </a:t>
            </a:r>
            <a:br>
              <a:rPr lang="pt-BR" sz="2200" b="1" i="1" dirty="0" smtClean="0">
                <a:solidFill>
                  <a:srgbClr val="002060"/>
                </a:solidFill>
              </a:rPr>
            </a:br>
            <a: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  <a:t>Alguns cuidados estratégicos</a:t>
            </a:r>
            <a:b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t-BR" sz="2200" b="1" i="1" dirty="0" smtClean="0">
                <a:solidFill>
                  <a:schemeClr val="accent2"/>
                </a:solidFill>
              </a:rPr>
              <a:t>Dicas sobre a Mesa Avaliadora</a:t>
            </a:r>
            <a:br>
              <a:rPr lang="pt-BR" sz="2200" b="1" i="1" dirty="0" smtClean="0">
                <a:solidFill>
                  <a:schemeClr val="accent2"/>
                </a:solidFill>
              </a:rPr>
            </a:br>
            <a:r>
              <a:rPr lang="pt-BR" sz="2200" b="1" i="1" dirty="0" smtClean="0">
                <a:solidFill>
                  <a:srgbClr val="002060"/>
                </a:solidFill>
              </a:rPr>
              <a:t>Recomendações</a:t>
            </a:r>
            <a:r>
              <a:rPr lang="pt-BR" sz="2200" b="1" i="1" dirty="0" smtClean="0">
                <a:solidFill>
                  <a:schemeClr val="accent2"/>
                </a:solidFill>
              </a:rPr>
              <a:t/>
            </a:r>
            <a:br>
              <a:rPr lang="pt-BR" sz="2200" b="1" i="1" dirty="0" smtClean="0">
                <a:solidFill>
                  <a:schemeClr val="accent2"/>
                </a:solidFill>
              </a:rPr>
            </a:br>
            <a:r>
              <a:rPr lang="pt-BR" sz="2000" b="1" i="1" dirty="0" smtClean="0">
                <a:solidFill>
                  <a:schemeClr val="accent2"/>
                </a:solidFill>
              </a:rPr>
              <a:t/>
            </a:r>
            <a:br>
              <a:rPr lang="pt-BR" sz="2000" b="1" i="1" dirty="0" smtClean="0">
                <a:solidFill>
                  <a:schemeClr val="accent2"/>
                </a:solidFill>
              </a:rPr>
            </a:br>
            <a:r>
              <a:rPr lang="pt-BR" sz="2000" b="1" i="1" dirty="0" smtClean="0">
                <a:solidFill>
                  <a:srgbClr val="FF0000"/>
                </a:solidFill>
              </a:rPr>
              <a:t>   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2050" name="Picture 2" descr="Imagem relacionada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t="-1" r="8334" b="428"/>
          <a:stretch/>
        </p:blipFill>
        <p:spPr bwMode="auto">
          <a:xfrm>
            <a:off x="1072344" y="2402378"/>
            <a:ext cx="2219498" cy="38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a bel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2" t="4824" r="23819" b="7734"/>
          <a:stretch/>
        </p:blipFill>
        <p:spPr bwMode="auto">
          <a:xfrm>
            <a:off x="8404168" y="2402378"/>
            <a:ext cx="2244436" cy="32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9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 sabe fazer a citação dos autores?</a:t>
            </a:r>
            <a:endParaRPr lang="en-US" dirty="0"/>
          </a:p>
        </p:txBody>
      </p:sp>
      <p:pic>
        <p:nvPicPr>
          <p:cNvPr id="1026" name="Picture 2" descr="Resultado de imagem para quem Ã© o cantor?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083" y="2557463"/>
            <a:ext cx="4423833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84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Dica enxuta</a:t>
            </a:r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dirty="0" smtClean="0"/>
              <a:t>Citação no esquema </a:t>
            </a:r>
            <a:r>
              <a:rPr lang="pt-BR" b="1" dirty="0" smtClean="0"/>
              <a:t>AUTOR – DATA – PÁGINA</a:t>
            </a:r>
            <a:endParaRPr lang="pt-BR" b="1" dirty="0"/>
          </a:p>
          <a:p>
            <a:pPr marL="0" indent="0" algn="ctr">
              <a:buNone/>
            </a:pPr>
            <a:endParaRPr lang="pt-BR" b="1" dirty="0" smtClean="0"/>
          </a:p>
          <a:p>
            <a:pPr marL="0" indent="0" algn="ctr">
              <a:buNone/>
            </a:pPr>
            <a:r>
              <a:rPr lang="pt-BR" b="1" dirty="0" smtClean="0"/>
              <a:t>Alencar (2019, p.36)</a:t>
            </a:r>
          </a:p>
          <a:p>
            <a:pPr marL="0" indent="0" algn="ctr">
              <a:buNone/>
            </a:pPr>
            <a:endParaRPr lang="pt-BR" b="1" dirty="0" smtClean="0"/>
          </a:p>
          <a:p>
            <a:pPr marL="0" indent="0" algn="ctr">
              <a:buNone/>
            </a:pPr>
            <a:r>
              <a:rPr lang="pt-BR" b="1" dirty="0" smtClean="0"/>
              <a:t>(ALENCAR, 2019, p.36)</a:t>
            </a:r>
          </a:p>
          <a:p>
            <a:pPr marL="0" indent="0" algn="ctr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5308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/>
              <a:t>URUBUSERVANDO</a:t>
            </a:r>
            <a:br>
              <a:rPr lang="pt-BR" b="1" dirty="0" smtClean="0"/>
            </a:br>
            <a:r>
              <a:rPr lang="pt-BR" sz="2800" b="1" dirty="0" smtClean="0"/>
              <a:t>(Existem 2 casos de citação)</a:t>
            </a:r>
            <a:endParaRPr lang="en-US" sz="28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pt-BR" dirty="0"/>
              <a:t> </a:t>
            </a:r>
            <a:r>
              <a:rPr lang="pt-BR" b="1" dirty="0" smtClean="0">
                <a:solidFill>
                  <a:srgbClr val="00B050"/>
                </a:solidFill>
              </a:rPr>
              <a:t>1º caso: Citações de até 3 linhas ficam no corpo do texto e entre aspas:</a:t>
            </a:r>
          </a:p>
          <a:p>
            <a:pPr marL="0" indent="0">
              <a:buNone/>
            </a:pPr>
            <a:endParaRPr lang="pt-BR" b="1" dirty="0" smtClean="0">
              <a:solidFill>
                <a:srgbClr val="00B05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011" y="4522123"/>
            <a:ext cx="5895975" cy="10640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173" y="3408218"/>
            <a:ext cx="6343650" cy="84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9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Ainda URUBUSERVANDO...</a:t>
            </a:r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pt-BR" dirty="0" smtClean="0"/>
              <a:t> </a:t>
            </a:r>
            <a:r>
              <a:rPr lang="pt-BR" b="1" dirty="0" smtClean="0">
                <a:solidFill>
                  <a:srgbClr val="00B050"/>
                </a:solidFill>
              </a:rPr>
              <a:t>2º caso: Citações com mais de 3 linhas, ficam separadas do texto e sem aspas: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1" y="3832167"/>
            <a:ext cx="7248698" cy="175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9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 sabe fazer as Referências?</a:t>
            </a:r>
            <a:endParaRPr lang="en-US" dirty="0"/>
          </a:p>
        </p:txBody>
      </p:sp>
      <p:pic>
        <p:nvPicPr>
          <p:cNvPr id="2052" name="Picture 4" descr="Imagem relacionad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411" y="2593571"/>
            <a:ext cx="5361709" cy="325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6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>Dica emocionante...</a:t>
            </a:r>
            <a:br>
              <a:rPr lang="pt-BR" b="1" dirty="0" smtClean="0"/>
            </a:br>
            <a:r>
              <a:rPr lang="pt-BR" sz="3600" i="1" dirty="0" smtClean="0">
                <a:solidFill>
                  <a:srgbClr val="00B050"/>
                </a:solidFill>
              </a:rPr>
              <a:t>Quer chorar ou quer sorrir?</a:t>
            </a:r>
            <a:endParaRPr lang="en-US" sz="3600" i="1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ctr">
              <a:buAutoNum type="arabicParenR"/>
            </a:pPr>
            <a:r>
              <a:rPr lang="pt-BR" dirty="0" smtClean="0">
                <a:solidFill>
                  <a:schemeClr val="tx1"/>
                </a:solidFill>
              </a:rPr>
              <a:t>Quer sofrer? Consulte a ABNT.</a:t>
            </a:r>
          </a:p>
          <a:p>
            <a:pPr marL="0" indent="0" algn="ctr">
              <a:buNone/>
            </a:pPr>
            <a:r>
              <a:rPr lang="pt-BR" b="1" dirty="0" smtClean="0">
                <a:solidFill>
                  <a:srgbClr val="FF0000"/>
                </a:solidFill>
              </a:rPr>
              <a:t>NBR 6023</a:t>
            </a:r>
          </a:p>
          <a:p>
            <a:pPr marL="0" indent="0" algn="ctr">
              <a:buNone/>
            </a:pPr>
            <a:endParaRPr lang="pt-BR" dirty="0"/>
          </a:p>
          <a:p>
            <a:pPr marL="457200" indent="-457200" algn="ctr">
              <a:buAutoNum type="arabicParenR" startAt="2"/>
            </a:pPr>
            <a:r>
              <a:rPr lang="pt-BR" dirty="0" smtClean="0"/>
              <a:t>Quer sorrir? Vem por aqui:</a:t>
            </a:r>
          </a:p>
          <a:p>
            <a:pPr marL="0" indent="0" algn="ctr">
              <a:buNone/>
            </a:pPr>
            <a:r>
              <a:rPr lang="pt-BR" dirty="0" smtClean="0">
                <a:solidFill>
                  <a:srgbClr val="FF0000"/>
                </a:solidFill>
              </a:rPr>
              <a:t>      </a:t>
            </a:r>
            <a:r>
              <a:rPr lang="en-US" dirty="0">
                <a:solidFill>
                  <a:srgbClr val="FF0000"/>
                </a:solidFill>
                <a:hlinkClick r:id="rId2"/>
              </a:rPr>
              <a:t>http://www.more.ufsc.br/</a:t>
            </a:r>
            <a:r>
              <a:rPr lang="pt-BR" dirty="0" smtClean="0">
                <a:solidFill>
                  <a:srgbClr val="FF0000"/>
                </a:solidFill>
              </a:rPr>
              <a:t>  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4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que livros pesquisar</a:t>
            </a:r>
            <a:r>
              <a:rPr lang="pt-BR" i="1" dirty="0">
                <a:solidFill>
                  <a:srgbClr val="FF0000"/>
                </a:solidFill>
              </a:rPr>
              <a:t>?</a:t>
            </a:r>
            <a:endParaRPr lang="en-US" dirty="0"/>
          </a:p>
        </p:txBody>
      </p:sp>
      <p:pic>
        <p:nvPicPr>
          <p:cNvPr id="4" name="Picture 2" descr="Resultado de imagem para gifs perdido nos livros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18" y="2460567"/>
            <a:ext cx="5710844" cy="339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18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Dica “paia”....</a:t>
            </a:r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sz="4000" dirty="0" smtClean="0"/>
              <a:t>Peça  sugestões ao seu orientador, ou se proponha a pesquisar, a partir de uma obra que você já leu e sabe que vai lhe ajudar.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2870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que dizer e como se comportar na hora de apresentar perante a Mesa Avaliadora?</a:t>
            </a:r>
            <a:endParaRPr lang="en-US" dirty="0"/>
          </a:p>
        </p:txBody>
      </p:sp>
      <p:pic>
        <p:nvPicPr>
          <p:cNvPr id="4098" name="Picture 2" descr="Imagem relacionad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073" y="2485504"/>
            <a:ext cx="6184669" cy="372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63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Dica “sem graça...”</a:t>
            </a:r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sz="4400" b="1" dirty="0" smtClean="0">
                <a:solidFill>
                  <a:srgbClr val="FF0000"/>
                </a:solidFill>
              </a:rPr>
              <a:t>Assista, quando chegar a vez, na parte da </a:t>
            </a:r>
            <a:r>
              <a:rPr lang="pt-BR" sz="4400" b="1" dirty="0" smtClean="0">
                <a:solidFill>
                  <a:srgbClr val="FF0000"/>
                </a:solidFill>
              </a:rPr>
              <a:t>tarde!</a:t>
            </a:r>
            <a:endParaRPr lang="pt-BR" sz="4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3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b="1" dirty="0" smtClean="0">
                <a:solidFill>
                  <a:srgbClr val="00B050"/>
                </a:solidFill>
              </a:rPr>
              <a:t>Ao final desse encontro....</a:t>
            </a:r>
            <a:endParaRPr lang="en-US" sz="6000" b="1" dirty="0">
              <a:solidFill>
                <a:srgbClr val="00B050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5877097" y="3391592"/>
            <a:ext cx="4846321" cy="24842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800" b="1" i="1" dirty="0" smtClean="0"/>
              <a:t>Ninguém tropeça nos grandes obstáculos; tropeçamos naquilo que parece nos óbvio... (Branchú</a:t>
            </a:r>
            <a:r>
              <a:rPr lang="pt-BR" sz="2800" b="1" i="1" dirty="0"/>
              <a:t>)</a:t>
            </a:r>
            <a:endParaRPr lang="en-US" sz="2800" b="1" i="1" dirty="0"/>
          </a:p>
        </p:txBody>
      </p:sp>
      <p:pic>
        <p:nvPicPr>
          <p:cNvPr id="5124" name="Picture 4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052" y="1946188"/>
            <a:ext cx="285750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5401" y="2285999"/>
            <a:ext cx="9601196" cy="35898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sz="6000" dirty="0" smtClean="0"/>
          </a:p>
          <a:p>
            <a:pPr marL="0" indent="0" algn="ctr">
              <a:buNone/>
            </a:pPr>
            <a:r>
              <a:rPr lang="pt-BR" sz="6000" b="1" dirty="0" smtClean="0"/>
              <a:t>AS PARTES </a:t>
            </a:r>
            <a:r>
              <a:rPr lang="pt-BR" sz="6000" dirty="0" smtClean="0"/>
              <a:t>(</a:t>
            </a:r>
            <a:r>
              <a:rPr lang="pt-BR" sz="6000" dirty="0" err="1" smtClean="0"/>
              <a:t>intímas</a:t>
            </a:r>
            <a:r>
              <a:rPr lang="pt-BR" sz="6000" dirty="0" smtClean="0"/>
              <a:t>) </a:t>
            </a:r>
            <a:r>
              <a:rPr lang="pt-BR" sz="6000" b="1" dirty="0" smtClean="0"/>
              <a:t>DE UM TCC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98496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Elementos </a:t>
            </a:r>
            <a:r>
              <a:rPr lang="pt-BR" b="1" dirty="0" err="1" smtClean="0">
                <a:solidFill>
                  <a:srgbClr val="FF0000"/>
                </a:solidFill>
              </a:rPr>
              <a:t>Pré</a:t>
            </a:r>
            <a:r>
              <a:rPr lang="pt-BR" b="1" dirty="0" smtClean="0">
                <a:solidFill>
                  <a:srgbClr val="FF0000"/>
                </a:solidFill>
              </a:rPr>
              <a:t>-textuais / Textuais / Pós-textuais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b="1" dirty="0" smtClean="0">
                <a:solidFill>
                  <a:srgbClr val="00B050"/>
                </a:solidFill>
              </a:rPr>
              <a:t>1) ELEMENTOS PRÉ-TEXTUAIS</a:t>
            </a: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smtClean="0">
                <a:solidFill>
                  <a:srgbClr val="FF0000"/>
                </a:solidFill>
              </a:rPr>
              <a:t>               </a:t>
            </a:r>
            <a:r>
              <a:rPr lang="pt-BR" b="1" i="1" dirty="0" smtClean="0">
                <a:solidFill>
                  <a:schemeClr val="tx1"/>
                </a:solidFill>
              </a:rPr>
              <a:t>Capa / Folha de rosto / Ficha Catalográfica / Folha de Aprovação </a:t>
            </a:r>
          </a:p>
          <a:p>
            <a:pPr marL="0" indent="0">
              <a:buNone/>
            </a:pPr>
            <a:r>
              <a:rPr lang="pt-BR" b="1" dirty="0" smtClean="0">
                <a:solidFill>
                  <a:srgbClr val="00B050"/>
                </a:solidFill>
              </a:rPr>
              <a:t>2) ELEMENTOS TEXTUAIS</a:t>
            </a: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smtClean="0">
                <a:solidFill>
                  <a:srgbClr val="FF0000"/>
                </a:solidFill>
              </a:rPr>
              <a:t>               </a:t>
            </a:r>
            <a:r>
              <a:rPr lang="pt-BR" b="1" i="1" dirty="0" smtClean="0">
                <a:solidFill>
                  <a:schemeClr val="tx1"/>
                </a:solidFill>
              </a:rPr>
              <a:t>Introdução / Metodologia / Referencial Teórico / Análises /          Considerações Finais</a:t>
            </a:r>
          </a:p>
          <a:p>
            <a:pPr marL="0" indent="0">
              <a:buNone/>
            </a:pPr>
            <a:r>
              <a:rPr lang="pt-BR" b="1" dirty="0" smtClean="0">
                <a:solidFill>
                  <a:srgbClr val="00B050"/>
                </a:solidFill>
              </a:rPr>
              <a:t>3) ELEMENTOS PÓS-TEXTUAIS</a:t>
            </a: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smtClean="0">
                <a:solidFill>
                  <a:srgbClr val="FF0000"/>
                </a:solidFill>
              </a:rPr>
              <a:t>               </a:t>
            </a:r>
            <a:r>
              <a:rPr lang="pt-BR" b="1" i="1" dirty="0" smtClean="0">
                <a:solidFill>
                  <a:schemeClr val="tx1"/>
                </a:solidFill>
              </a:rPr>
              <a:t>Referências, Apêndices e/ou Anexos</a:t>
            </a:r>
            <a:endParaRPr lang="pt-BR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41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i="1" dirty="0">
                <a:solidFill>
                  <a:srgbClr val="FF0000"/>
                </a:solidFill>
              </a:rPr>
              <a:t>Que rufem os tambores! Vem ai sua Excelência... </a:t>
            </a:r>
            <a:r>
              <a:rPr lang="pt-BR" i="1" dirty="0" smtClean="0">
                <a:solidFill>
                  <a:srgbClr val="FF0000"/>
                </a:solidFill>
              </a:rPr>
              <a:t/>
            </a:r>
            <a:br>
              <a:rPr lang="pt-BR" i="1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5124" name="Picture 4" descr="Imagem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9" y="3152919"/>
            <a:ext cx="47625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4189614" y="2510444"/>
            <a:ext cx="3981797" cy="33654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b="1" dirty="0" smtClean="0"/>
              <a:t>A CAPA DO TCC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888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856" y="-360652"/>
            <a:ext cx="5286375" cy="74961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153" y="1154776"/>
            <a:ext cx="3027652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7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>Que rosto lindo!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 err="1" smtClean="0"/>
              <a:t>Vem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… a FOLHA DE ROSTO</a:t>
            </a:r>
            <a:endParaRPr lang="en-US" dirty="0"/>
          </a:p>
        </p:txBody>
      </p:sp>
      <p:pic>
        <p:nvPicPr>
          <p:cNvPr id="6146" name="Picture 2" descr="Imagem relacionad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903" y="2443942"/>
            <a:ext cx="5378334" cy="374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34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2836023" cy="1303867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solidFill>
                  <a:srgbClr val="FF0000"/>
                </a:solidFill>
              </a:rPr>
              <a:t>FOLHA </a:t>
            </a:r>
            <a:r>
              <a:rPr lang="pt-BR" dirty="0">
                <a:solidFill>
                  <a:srgbClr val="FF0000"/>
                </a:solidFill>
              </a:rPr>
              <a:t>DE ROSTO 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81149" y="2556932"/>
            <a:ext cx="3690851" cy="3318936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>
                <a:solidFill>
                  <a:srgbClr val="00B050"/>
                </a:solidFill>
              </a:rPr>
              <a:t>Nome do Autor</a:t>
            </a:r>
          </a:p>
          <a:p>
            <a:pPr marL="0" indent="0">
              <a:buNone/>
            </a:pPr>
            <a:r>
              <a:rPr lang="pt-BR" dirty="0" smtClean="0">
                <a:solidFill>
                  <a:srgbClr val="00B050"/>
                </a:solidFill>
              </a:rPr>
              <a:t>Título do Artigo</a:t>
            </a:r>
          </a:p>
          <a:p>
            <a:pPr marL="0" indent="0">
              <a:buNone/>
            </a:pPr>
            <a:r>
              <a:rPr lang="pt-BR" dirty="0" smtClean="0">
                <a:solidFill>
                  <a:srgbClr val="00B050"/>
                </a:solidFill>
              </a:rPr>
              <a:t>Ementa</a:t>
            </a:r>
          </a:p>
          <a:p>
            <a:pPr marL="0" indent="0">
              <a:buNone/>
            </a:pPr>
            <a:r>
              <a:rPr lang="pt-BR" dirty="0" smtClean="0">
                <a:solidFill>
                  <a:srgbClr val="00B050"/>
                </a:solidFill>
              </a:rPr>
              <a:t>Nome do Orientador</a:t>
            </a:r>
          </a:p>
          <a:p>
            <a:pPr marL="0" indent="0">
              <a:buNone/>
            </a:pPr>
            <a:r>
              <a:rPr lang="pt-BR" dirty="0" smtClean="0">
                <a:solidFill>
                  <a:srgbClr val="00B050"/>
                </a:solidFill>
              </a:rPr>
              <a:t>Local e data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-358400"/>
            <a:ext cx="5503025" cy="759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5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2885900" cy="1303867"/>
          </a:xfrm>
        </p:spPr>
        <p:txBody>
          <a:bodyPr>
            <a:noAutofit/>
          </a:bodyPr>
          <a:lstStyle/>
          <a:p>
            <a:r>
              <a:rPr lang="pt-BR" sz="2400" b="1" dirty="0" smtClean="0">
                <a:solidFill>
                  <a:srgbClr val="FF0000"/>
                </a:solidFill>
              </a:rPr>
              <a:t>FICHA CATALOGRÁFICA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972590" y="3244334"/>
            <a:ext cx="3657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hlinkClick r:id="rId2"/>
              </a:rPr>
              <a:t>https://www.fvj.br/ficha-catalografica</a:t>
            </a:r>
            <a:r>
              <a:rPr lang="en-US" sz="1600" dirty="0">
                <a:hlinkClick r:id="rId2"/>
              </a:rPr>
              <a:t>/</a:t>
            </a:r>
            <a:endParaRPr lang="en-US" sz="1600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22015" y="1634065"/>
            <a:ext cx="5340056" cy="392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7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3600794" cy="1303867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Folha de Aprovação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3274" y="847898"/>
            <a:ext cx="4638502" cy="521207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33" y="2616084"/>
            <a:ext cx="4407131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4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727274" cy="130386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7404" y="2477193"/>
            <a:ext cx="3167149" cy="339867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b="1" dirty="0">
                <a:solidFill>
                  <a:srgbClr val="FF0000"/>
                </a:solidFill>
              </a:rPr>
              <a:t>Artigo: elementos </a:t>
            </a:r>
            <a:r>
              <a:rPr lang="pt-BR" b="1" dirty="0" err="1" smtClean="0">
                <a:solidFill>
                  <a:srgbClr val="FF0000"/>
                </a:solidFill>
              </a:rPr>
              <a:t>pré</a:t>
            </a:r>
            <a:r>
              <a:rPr lang="pt-BR" b="1" dirty="0" smtClean="0">
                <a:solidFill>
                  <a:srgbClr val="FF0000"/>
                </a:solidFill>
              </a:rPr>
              <a:t>-textuais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Título e subtítulo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Autor(a) e Orientador (a)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Resumo (Português e Língua estrangeira)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Palavras-chave(Português e Língua estrangeira</a:t>
            </a: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pt-B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Rodapé</a:t>
            </a:r>
            <a:endParaRPr lang="pt-B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>
              <a:buFont typeface="Wingdings" panose="05000000000000000000" pitchFamily="2" charset="2"/>
              <a:buChar char="q"/>
            </a:pPr>
            <a:endParaRPr lang="pt-BR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004" y="-91440"/>
            <a:ext cx="6317672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7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/>
              <a:t>RESUMO</a:t>
            </a:r>
            <a:r>
              <a:rPr lang="en-US" dirty="0"/>
              <a:t/>
            </a:r>
            <a:br>
              <a:rPr lang="en-US" dirty="0"/>
            </a:br>
            <a:r>
              <a:rPr lang="en-US" sz="2400" i="1" dirty="0" smtClean="0"/>
              <a:t>(100 a 250 palavras)</a:t>
            </a:r>
            <a:endParaRPr lang="en-US" sz="2400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pPr marL="0" indent="0" algn="ctr">
              <a:buNone/>
            </a:pPr>
            <a:r>
              <a:rPr lang="pt-BR" sz="3600" dirty="0" smtClean="0"/>
              <a:t>De que trata o trabalho, os objetivos, a metodologia, os principais referenciais bibliográficos e os resultados esperados.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996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6E1E86-4195-4CD8-9110-F58D557AF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 MAIORES MEDOS DO SER HUMANO</a:t>
            </a:r>
            <a:endParaRPr lang="pt-BR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2" descr="Resultado de imagem para a mort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3669" t="435" r="7925" b="698"/>
          <a:stretch/>
        </p:blipFill>
        <p:spPr bwMode="auto">
          <a:xfrm>
            <a:off x="636694" y="2394065"/>
            <a:ext cx="4316306" cy="3840479"/>
          </a:xfrm>
          <a:prstGeom prst="rect">
            <a:avLst/>
          </a:prstGeom>
          <a:noFill/>
        </p:spPr>
      </p:pic>
      <p:pic>
        <p:nvPicPr>
          <p:cNvPr id="5" name="Picture 6" descr="Imagem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598" y="2394065"/>
            <a:ext cx="3810000" cy="3840479"/>
          </a:xfrm>
          <a:prstGeom prst="rect">
            <a:avLst/>
          </a:prstGeom>
          <a:noFill/>
        </p:spPr>
      </p:pic>
      <p:pic>
        <p:nvPicPr>
          <p:cNvPr id="2052" name="Picture 4" descr="Resultado de imagem para LETRA 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15" y="3412066"/>
            <a:ext cx="1316567" cy="131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53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3" y="798022"/>
            <a:ext cx="4033056" cy="507784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5401" y="731520"/>
            <a:ext cx="3791988" cy="51443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200" dirty="0">
                <a:solidFill>
                  <a:srgbClr val="FF0000"/>
                </a:solidFill>
              </a:rPr>
              <a:t>Artigo: elementos textuais: </a:t>
            </a:r>
            <a:endParaRPr lang="pt-BR" sz="32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pt-BR" sz="3200" b="1" dirty="0" smtClean="0">
                <a:solidFill>
                  <a:srgbClr val="00B050"/>
                </a:solidFill>
              </a:rPr>
              <a:t>INTRODUÇÃO</a:t>
            </a:r>
            <a:endParaRPr lang="en-US" sz="3200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pt-BR" i="1" dirty="0" smtClean="0"/>
          </a:p>
          <a:p>
            <a:pPr marL="0" indent="0" algn="ctr">
              <a:buNone/>
            </a:pPr>
            <a:r>
              <a:rPr lang="pt-BR" i="1" dirty="0"/>
              <a:t>(</a:t>
            </a:r>
            <a:r>
              <a:rPr lang="pt-BR" i="1" dirty="0" smtClean="0"/>
              <a:t>Mostra </a:t>
            </a:r>
            <a:r>
              <a:rPr lang="pt-BR" i="1" dirty="0"/>
              <a:t>o que é o trabalho, sua finalidade, a justificativa, o objetivo geral, a pergunta norteadora, as obras consultadas, e faz uma síntese de cada uma das três seções que compõem o corpo do artigo</a:t>
            </a:r>
            <a:r>
              <a:rPr lang="pt-BR" i="1" dirty="0" smtClean="0"/>
              <a:t>.) 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389" y="426113"/>
            <a:ext cx="5391150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6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5401" y="1704108"/>
            <a:ext cx="3667297" cy="41717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b="1" dirty="0" smtClean="0">
                <a:solidFill>
                  <a:srgbClr val="00B050"/>
                </a:solidFill>
              </a:rPr>
              <a:t>METODOLOGIA</a:t>
            </a:r>
          </a:p>
          <a:p>
            <a:pPr marL="0" indent="0" algn="ctr">
              <a:buNone/>
            </a:pPr>
            <a:endParaRPr lang="pt-BR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pt-BR" dirty="0" smtClean="0">
                <a:solidFill>
                  <a:srgbClr val="00B050"/>
                </a:solidFill>
              </a:rPr>
              <a:t>(</a:t>
            </a:r>
            <a:r>
              <a:rPr lang="pt-BR" i="1" dirty="0">
                <a:solidFill>
                  <a:srgbClr val="00B050"/>
                </a:solidFill>
              </a:rPr>
              <a:t>M</a:t>
            </a:r>
            <a:r>
              <a:rPr lang="pt-BR" i="1" dirty="0" smtClean="0">
                <a:solidFill>
                  <a:srgbClr val="00B050"/>
                </a:solidFill>
              </a:rPr>
              <a:t>ostra </a:t>
            </a:r>
            <a:r>
              <a:rPr lang="pt-BR" i="1" dirty="0">
                <a:solidFill>
                  <a:srgbClr val="00B050"/>
                </a:solidFill>
              </a:rPr>
              <a:t>como o trabalho foi feito: os tipos de pesquisa, os instrumentos de coleta de dados e o modo como as informações foram coletadas</a:t>
            </a:r>
            <a:r>
              <a:rPr lang="pt-BR" i="1" dirty="0" smtClean="0">
                <a:solidFill>
                  <a:srgbClr val="00B050"/>
                </a:solidFill>
              </a:rPr>
              <a:t>.)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534" y="744075"/>
            <a:ext cx="554355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0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-332509"/>
            <a:ext cx="4232562" cy="6109855"/>
          </a:xfrm>
        </p:spPr>
        <p:txBody>
          <a:bodyPr/>
          <a:lstStyle/>
          <a:p>
            <a:r>
              <a:rPr lang="pt-BR" b="1" dirty="0" smtClean="0"/>
              <a:t>Referencial </a:t>
            </a:r>
            <a:br>
              <a:rPr lang="pt-BR" b="1" dirty="0" smtClean="0"/>
            </a:br>
            <a:r>
              <a:rPr lang="pt-BR" b="1" dirty="0" smtClean="0"/>
              <a:t>Teórico</a:t>
            </a:r>
            <a:br>
              <a:rPr lang="pt-BR" b="1" dirty="0" smtClean="0"/>
            </a:br>
            <a:r>
              <a:rPr lang="pt-BR" sz="2800" b="1" dirty="0" smtClean="0"/>
              <a:t>(4 a 6 páginas)</a:t>
            </a:r>
            <a:br>
              <a:rPr lang="pt-BR" sz="2800" b="1" dirty="0" smtClean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dirty="0" smtClean="0">
                <a:solidFill>
                  <a:srgbClr val="00B050"/>
                </a:solidFill>
              </a:rPr>
              <a:t>(Apresentação da Pesquisa bibliográfica)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0967" y="795165"/>
            <a:ext cx="4886979" cy="331787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786" y="4364182"/>
            <a:ext cx="5147310" cy="113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3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523702"/>
            <a:ext cx="4315411" cy="5004262"/>
          </a:xfrm>
        </p:spPr>
        <p:txBody>
          <a:bodyPr>
            <a:normAutofit/>
          </a:bodyPr>
          <a:lstStyle/>
          <a:p>
            <a:r>
              <a:rPr lang="pt-BR" b="1" dirty="0" smtClean="0"/>
              <a:t>ANÁLISES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200" b="1" dirty="0" smtClean="0"/>
              <a:t>(4 a 6 </a:t>
            </a:r>
            <a:r>
              <a:rPr lang="en-US" sz="3200" b="1" dirty="0" err="1" smtClean="0"/>
              <a:t>páginas</a:t>
            </a:r>
            <a:r>
              <a:rPr lang="en-US" sz="3200" b="1" dirty="0" smtClean="0"/>
              <a:t>)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dirty="0" smtClean="0">
                <a:solidFill>
                  <a:srgbClr val="00B050"/>
                </a:solidFill>
              </a:rPr>
              <a:t>(Com base </a:t>
            </a:r>
            <a:r>
              <a:rPr lang="en-US" dirty="0" err="1" smtClean="0">
                <a:solidFill>
                  <a:srgbClr val="00B050"/>
                </a:solidFill>
              </a:rPr>
              <a:t>na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pesquisa</a:t>
            </a:r>
            <a:r>
              <a:rPr lang="en-US" dirty="0" smtClean="0">
                <a:solidFill>
                  <a:srgbClr val="00B050"/>
                </a:solidFill>
              </a:rPr>
              <a:t> de campo)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0813" y="922713"/>
            <a:ext cx="4954663" cy="509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3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365565" cy="1303867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Considerações Finais</a:t>
            </a:r>
            <a:endParaRPr lang="en-US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5699" y="1127674"/>
            <a:ext cx="5225165" cy="4982181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720736" y="2967335"/>
            <a:ext cx="36160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(Diz </a:t>
            </a:r>
            <a:r>
              <a:rPr lang="pt-BR" sz="2400" i="1" dirty="0">
                <a:solidFill>
                  <a:srgbClr val="00B05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de que tratou o trabalho, faz uma síntese do Referencial Teórico e da pesquisa de </a:t>
            </a:r>
            <a:r>
              <a:rPr lang="pt-BR" sz="24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campo, mostra </a:t>
            </a:r>
            <a:r>
              <a:rPr lang="pt-BR" sz="2400" i="1" dirty="0">
                <a:solidFill>
                  <a:srgbClr val="00B05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os Resultados da pesquisa (se tiver resultados conclusivos) ou as </a:t>
            </a:r>
            <a:r>
              <a:rPr lang="pt-BR" sz="24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Yu Mincho" panose="02020400000000000000" pitchFamily="18" charset="-128"/>
              </a:rPr>
              <a:t>recomendações.)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4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789709"/>
            <a:ext cx="4373878" cy="3607724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REFERÊNCIAS</a:t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  <a:hlinkClick r:id="rId2"/>
              </a:rPr>
              <a:t>http://</a:t>
            </a:r>
            <a:r>
              <a:rPr lang="en-US" sz="2800" dirty="0" smtClean="0">
                <a:solidFill>
                  <a:schemeClr val="tx1"/>
                </a:solidFill>
                <a:hlinkClick r:id="rId2"/>
              </a:rPr>
              <a:t>www.more.ufsc.br</a:t>
            </a:r>
            <a:r>
              <a:rPr lang="en-US" sz="2800" dirty="0">
                <a:solidFill>
                  <a:schemeClr val="tx1"/>
                </a:solidFill>
                <a:hlinkClick r:id="rId2"/>
              </a:rPr>
              <a:t>/</a:t>
            </a:r>
            <a:r>
              <a:rPr lang="pt-BR" sz="2800" dirty="0">
                <a:solidFill>
                  <a:schemeClr val="tx1"/>
                </a:solidFill>
              </a:rPr>
              <a:t> </a:t>
            </a:r>
            <a:r>
              <a:rPr lang="pt-BR" sz="2800" dirty="0" smtClean="0">
                <a:solidFill>
                  <a:schemeClr val="tx1"/>
                </a:solidFill>
              </a:rPr>
              <a:t/>
            </a:r>
            <a:br>
              <a:rPr lang="pt-BR" sz="2800" dirty="0" smtClean="0">
                <a:solidFill>
                  <a:schemeClr val="tx1"/>
                </a:solidFill>
              </a:rPr>
            </a:br>
            <a:r>
              <a:rPr lang="pt-BR" sz="2800" dirty="0" smtClean="0">
                <a:solidFill>
                  <a:schemeClr val="tx1"/>
                </a:solidFill>
              </a:rPr>
              <a:t>ou</a:t>
            </a:r>
            <a:r>
              <a:rPr lang="pt-BR" sz="2800" dirty="0">
                <a:solidFill>
                  <a:schemeClr val="tx1"/>
                </a:solidFill>
              </a:rPr>
              <a:t/>
            </a:r>
            <a:br>
              <a:rPr lang="pt-BR" sz="2800" dirty="0">
                <a:solidFill>
                  <a:schemeClr val="tx1"/>
                </a:solidFill>
              </a:rPr>
            </a:br>
            <a:r>
              <a:rPr lang="pt-BR" sz="2800" dirty="0" smtClean="0">
                <a:solidFill>
                  <a:schemeClr val="tx1"/>
                </a:solidFill>
              </a:rPr>
              <a:t>NBR 6028  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53640" y="1721964"/>
            <a:ext cx="5688982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5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399012"/>
            <a:ext cx="4490256" cy="4729941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rgbClr val="00B050"/>
                </a:solidFill>
              </a:rPr>
              <a:t>Anexos e/ou Apêndices</a:t>
            </a:r>
            <a:br>
              <a:rPr lang="pt-BR" b="1" dirty="0" smtClean="0">
                <a:solidFill>
                  <a:srgbClr val="00B050"/>
                </a:solidFill>
              </a:rPr>
            </a:br>
            <a:r>
              <a:rPr lang="pt-BR" b="1" dirty="0">
                <a:solidFill>
                  <a:srgbClr val="00B050"/>
                </a:solidFill>
              </a:rPr>
              <a:t/>
            </a:r>
            <a:br>
              <a:rPr lang="pt-BR" b="1" dirty="0">
                <a:solidFill>
                  <a:srgbClr val="00B050"/>
                </a:solidFill>
              </a:rPr>
            </a:br>
            <a:r>
              <a:rPr lang="pt-BR" sz="3200" b="1" dirty="0" smtClean="0">
                <a:solidFill>
                  <a:schemeClr val="tx1"/>
                </a:solidFill>
              </a:rPr>
              <a:t>Anexos: já feitos</a:t>
            </a:r>
            <a:br>
              <a:rPr lang="pt-BR" sz="3200" b="1" dirty="0" smtClean="0">
                <a:solidFill>
                  <a:schemeClr val="tx1"/>
                </a:solidFill>
              </a:rPr>
            </a:br>
            <a:r>
              <a:rPr lang="pt-BR" sz="3200" b="1" dirty="0">
                <a:solidFill>
                  <a:schemeClr val="tx1"/>
                </a:solidFill>
              </a:rPr>
              <a:t/>
            </a:r>
            <a:br>
              <a:rPr lang="pt-BR" sz="3200" b="1" dirty="0">
                <a:solidFill>
                  <a:schemeClr val="tx1"/>
                </a:solidFill>
              </a:rPr>
            </a:br>
            <a:r>
              <a:rPr lang="pt-BR" sz="3200" b="1" dirty="0" smtClean="0">
                <a:solidFill>
                  <a:schemeClr val="tx1"/>
                </a:solidFill>
              </a:rPr>
              <a:t>Apêndices: </a:t>
            </a:r>
            <a:r>
              <a:rPr lang="pt-BR" sz="3200" b="1" dirty="0" err="1" smtClean="0">
                <a:solidFill>
                  <a:schemeClr val="tx1"/>
                </a:solidFill>
              </a:rPr>
              <a:t>vc</a:t>
            </a:r>
            <a:r>
              <a:rPr lang="pt-BR" sz="3200" b="1" dirty="0" smtClean="0">
                <a:solidFill>
                  <a:schemeClr val="tx1"/>
                </a:solidFill>
              </a:rPr>
              <a:t> fez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1738" y="798022"/>
            <a:ext cx="4563324" cy="537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22590" y="3241963"/>
            <a:ext cx="2936590" cy="415633"/>
          </a:xfrm>
        </p:spPr>
        <p:txBody>
          <a:bodyPr/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pt-BR" b="1" dirty="0"/>
              <a:t>II PARTE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92398" y="3341716"/>
            <a:ext cx="6950366" cy="1636683"/>
          </a:xfrm>
        </p:spPr>
        <p:txBody>
          <a:bodyPr>
            <a:normAutofit/>
          </a:bodyPr>
          <a:lstStyle/>
          <a:p>
            <a:endParaRPr lang="pt-BR" sz="4000" b="1" dirty="0" smtClean="0"/>
          </a:p>
          <a:p>
            <a:r>
              <a:rPr lang="pt-BR" sz="4000" b="1" dirty="0" smtClean="0">
                <a:solidFill>
                  <a:srgbClr val="C00000"/>
                </a:solidFill>
              </a:rPr>
              <a:t>APRESENTAÇÃO DO TCC</a:t>
            </a:r>
          </a:p>
        </p:txBody>
      </p:sp>
      <p:pic>
        <p:nvPicPr>
          <p:cNvPr id="307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398" y="1620980"/>
            <a:ext cx="3084947" cy="189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01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95154" y="1131761"/>
            <a:ext cx="9601196" cy="1303867"/>
          </a:xfrm>
        </p:spPr>
        <p:txBody>
          <a:bodyPr>
            <a:noAutofit/>
          </a:bodyPr>
          <a:lstStyle/>
          <a:p>
            <a:r>
              <a:rPr lang="pt-BR" sz="6000" b="1" dirty="0" smtClean="0">
                <a:solidFill>
                  <a:srgbClr val="FF0000"/>
                </a:solidFill>
              </a:rPr>
              <a:t>1ª Ação: O Texto pronto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pPr marL="0" indent="0" algn="ctr">
              <a:buNone/>
            </a:pPr>
            <a:r>
              <a:rPr lang="pt-BR" sz="3600" i="1" dirty="0" smtClean="0"/>
              <a:t>O </a:t>
            </a:r>
            <a:r>
              <a:rPr lang="pt-BR" sz="3600" i="1" dirty="0"/>
              <a:t>texto deve estar </a:t>
            </a:r>
            <a:r>
              <a:rPr lang="pt-BR" sz="3600" i="1" dirty="0">
                <a:solidFill>
                  <a:srgbClr val="FF0000"/>
                </a:solidFill>
              </a:rPr>
              <a:t>aprovado pelo orientador </a:t>
            </a:r>
            <a:r>
              <a:rPr lang="pt-BR" sz="3600" i="1" dirty="0"/>
              <a:t>e pronto para defesa; isso inclui as questões teóricas e a revisão </a:t>
            </a:r>
            <a:r>
              <a:rPr lang="pt-BR" sz="3600" i="1" dirty="0" smtClean="0"/>
              <a:t>ortográfica</a:t>
            </a:r>
            <a:endParaRPr lang="en-US" sz="3600" i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00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278930"/>
          </a:xfrm>
        </p:spPr>
        <p:txBody>
          <a:bodyPr>
            <a:no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/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b="1" dirty="0" smtClean="0">
                <a:solidFill>
                  <a:srgbClr val="FF0000"/>
                </a:solidFill>
              </a:rPr>
              <a:t>2ª Ação: PREPARAR OS SLIDES </a:t>
            </a:r>
            <a:r>
              <a:rPr lang="pt-BR" dirty="0" smtClean="0">
                <a:solidFill>
                  <a:srgbClr val="FF0000"/>
                </a:solidFill>
              </a:rPr>
              <a:t/>
            </a:r>
            <a:br>
              <a:rPr lang="pt-BR" dirty="0" smtClean="0">
                <a:solidFill>
                  <a:srgbClr val="FF0000"/>
                </a:solidFill>
              </a:rPr>
            </a:b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5401" y="2556931"/>
            <a:ext cx="6984075" cy="35612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i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pt-BR" sz="4000" i="1" dirty="0" smtClean="0">
                <a:solidFill>
                  <a:srgbClr val="0070C0"/>
                </a:solidFill>
              </a:rPr>
              <a:t>Preparar </a:t>
            </a:r>
            <a:r>
              <a:rPr lang="pt-BR" sz="4000" i="1" dirty="0">
                <a:solidFill>
                  <a:srgbClr val="0070C0"/>
                </a:solidFill>
              </a:rPr>
              <a:t>em torno de 15 slides para apresentar, incorporando </a:t>
            </a:r>
            <a:r>
              <a:rPr lang="pt-BR" sz="4000" i="1" dirty="0">
                <a:solidFill>
                  <a:srgbClr val="FF0000"/>
                </a:solidFill>
              </a:rPr>
              <a:t>as partes principais</a:t>
            </a:r>
            <a:r>
              <a:rPr lang="pt-BR" sz="4000" i="1" dirty="0">
                <a:solidFill>
                  <a:srgbClr val="0070C0"/>
                </a:solidFill>
              </a:rPr>
              <a:t> do trabalho e obedecendo uma sequência lógica de apresentação</a:t>
            </a:r>
            <a:endParaRPr lang="en-US" sz="4000" dirty="0"/>
          </a:p>
        </p:txBody>
      </p:sp>
      <p:pic>
        <p:nvPicPr>
          <p:cNvPr id="5124" name="Picture 4" descr="Imagem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232" y="2778016"/>
            <a:ext cx="2161194" cy="326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73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A61255-0962-4FA8-8E93-5B125DE92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262" y="982132"/>
            <a:ext cx="8178336" cy="1303867"/>
          </a:xfrm>
        </p:spPr>
        <p:txBody>
          <a:bodyPr>
            <a:normAutofit/>
          </a:bodyPr>
          <a:lstStyle/>
          <a:p>
            <a:r>
              <a:rPr lang="pt-BR" sz="60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TCC? </a:t>
            </a:r>
            <a:r>
              <a:rPr lang="pt-BR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Vixe</a:t>
            </a:r>
            <a:r>
              <a:rPr lang="pt-BR" sz="6000" dirty="0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Maria!!!</a:t>
            </a:r>
            <a:endParaRPr lang="pt-BR" sz="6000" dirty="0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Imagem relacionad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34145" y="2402378"/>
            <a:ext cx="8678487" cy="3865418"/>
          </a:xfrm>
          <a:prstGeom prst="rect">
            <a:avLst/>
          </a:prstGeom>
          <a:noFill/>
        </p:spPr>
      </p:pic>
      <p:pic>
        <p:nvPicPr>
          <p:cNvPr id="1028" name="Picture 4" descr="Resultado de imagem para VIRGEM MA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0" y="607781"/>
            <a:ext cx="2645814" cy="566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9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</a:rPr>
              <a:t>01 slide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pt-BR" sz="5400" i="1" dirty="0" smtClean="0"/>
              <a:t>Título, nome do Autor ou Orientador</a:t>
            </a:r>
            <a:endParaRPr lang="en-US" sz="5400" i="1" dirty="0"/>
          </a:p>
        </p:txBody>
      </p:sp>
    </p:spTree>
    <p:extLst>
      <p:ext uri="{BB962C8B-B14F-4D97-AF65-F5344CB8AC3E}">
        <p14:creationId xmlns:p14="http://schemas.microsoft.com/office/powerpoint/2010/main" val="249709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3075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pt-BR" altLang="pt-BR" smtClean="0">
              <a:solidFill>
                <a:srgbClr val="898989"/>
              </a:solidFill>
            </a:endParaRPr>
          </a:p>
        </p:txBody>
      </p:sp>
      <p:pic>
        <p:nvPicPr>
          <p:cNvPr id="3076" name="Imagem 3" descr="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2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\\caixas\informatica\house\maio\qualidade de vida\Logomarcas de Empresas\Logomarca da FV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500064"/>
            <a:ext cx="3211513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CaixaDeTexto 6"/>
          <p:cNvSpPr txBox="1">
            <a:spLocks noChangeArrowheads="1"/>
          </p:cNvSpPr>
          <p:nvPr/>
        </p:nvSpPr>
        <p:spPr bwMode="auto">
          <a:xfrm>
            <a:off x="3167063" y="4071939"/>
            <a:ext cx="6500812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BR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 INFLUÊNCIA DA INTERNET NA PRODUÇÃO TEXTUAL DE ALUNOS DO ENSINO FUNDAMENTAL II DE UMA ESCOLA DO MUNÍCIPIO DE ARACATI-CEARÁ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>
                <a:latin typeface="Times New Roman" panose="02020603050405020304" pitchFamily="18" charset="0"/>
                <a:cs typeface="Times New Roman" panose="02020603050405020304" pitchFamily="18" charset="0"/>
              </a:rPr>
              <a:t>AUTORIA: Milena Teobaldo Costa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>
                <a:latin typeface="Times New Roman" panose="02020603050405020304" pitchFamily="18" charset="0"/>
                <a:cs typeface="Times New Roman" panose="02020603050405020304" pitchFamily="18" charset="0"/>
              </a:rPr>
              <a:t>ORIENTAÇÃO: Professor Mestre  Tinoco Luna                                                       </a:t>
            </a:r>
          </a:p>
        </p:txBody>
      </p:sp>
      <p:pic>
        <p:nvPicPr>
          <p:cNvPr id="7" name="Picture 2" descr="\\caixas\informatica\house\maio\qualidade de vida\Logomarcas de Empresas\Logomarca da FV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500064"/>
            <a:ext cx="3211513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896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</a:rPr>
              <a:t>01 slide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pt-BR" sz="5400" i="1" dirty="0" smtClean="0"/>
              <a:t>Pergunta Norteadora ou Pergunta de Pesquisa</a:t>
            </a:r>
            <a:endParaRPr lang="en-US" sz="5400" i="1" dirty="0"/>
          </a:p>
        </p:txBody>
      </p:sp>
    </p:spTree>
    <p:extLst>
      <p:ext uri="{BB962C8B-B14F-4D97-AF65-F5344CB8AC3E}">
        <p14:creationId xmlns:p14="http://schemas.microsoft.com/office/powerpoint/2010/main" val="37329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pt-BR" altLang="pt-BR" smtClean="0"/>
          </a:p>
        </p:txBody>
      </p:sp>
      <p:sp>
        <p:nvSpPr>
          <p:cNvPr id="4099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pt-BR" altLang="pt-BR" smtClean="0">
              <a:solidFill>
                <a:srgbClr val="898989"/>
              </a:solidFill>
            </a:endParaRPr>
          </a:p>
        </p:txBody>
      </p:sp>
      <p:pic>
        <p:nvPicPr>
          <p:cNvPr id="4100" name="Imagem 3" descr="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Imagem 1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857250"/>
            <a:ext cx="12827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CaixaDeTexto 5"/>
          <p:cNvSpPr txBox="1">
            <a:spLocks noChangeArrowheads="1"/>
          </p:cNvSpPr>
          <p:nvPr/>
        </p:nvSpPr>
        <p:spPr bwMode="auto">
          <a:xfrm>
            <a:off x="3719514" y="0"/>
            <a:ext cx="67849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QUESTÃO DA PESQUISA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se dá a influência da internet na produção textual de alunos do Ensino Fundamental?</a:t>
            </a:r>
          </a:p>
        </p:txBody>
      </p:sp>
    </p:spTree>
    <p:extLst>
      <p:ext uri="{BB962C8B-B14F-4D97-AF65-F5344CB8AC3E}">
        <p14:creationId xmlns:p14="http://schemas.microsoft.com/office/powerpoint/2010/main" val="2721277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</a:rPr>
              <a:t>01 slide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92398" y="3516284"/>
            <a:ext cx="6815669" cy="1462115"/>
          </a:xfrm>
        </p:spPr>
        <p:txBody>
          <a:bodyPr>
            <a:noAutofit/>
          </a:bodyPr>
          <a:lstStyle/>
          <a:p>
            <a:r>
              <a:rPr lang="pt-BR" sz="5400" i="1" dirty="0" smtClean="0"/>
              <a:t>Objetivos Gerais e Específicos</a:t>
            </a:r>
            <a:endParaRPr lang="en-US" sz="5400" i="1" dirty="0"/>
          </a:p>
        </p:txBody>
      </p:sp>
    </p:spTree>
    <p:extLst>
      <p:ext uri="{BB962C8B-B14F-4D97-AF65-F5344CB8AC3E}">
        <p14:creationId xmlns:p14="http://schemas.microsoft.com/office/powerpoint/2010/main" val="152868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</a:rPr>
              <a:t>01 slide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5400" i="1" dirty="0" smtClean="0"/>
              <a:t>Metodologia</a:t>
            </a:r>
            <a:endParaRPr lang="en-US" sz="5400" i="1" dirty="0"/>
          </a:p>
        </p:txBody>
      </p:sp>
    </p:spTree>
    <p:extLst>
      <p:ext uri="{BB962C8B-B14F-4D97-AF65-F5344CB8AC3E}">
        <p14:creationId xmlns:p14="http://schemas.microsoft.com/office/powerpoint/2010/main" val="147869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</a:rPr>
              <a:t>04 slides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sz="5400" i="1" dirty="0" smtClean="0"/>
              <a:t>Referencial Teórico</a:t>
            </a:r>
            <a:endParaRPr lang="en-US" sz="5400" i="1" dirty="0"/>
          </a:p>
        </p:txBody>
      </p:sp>
    </p:spTree>
    <p:extLst>
      <p:ext uri="{BB962C8B-B14F-4D97-AF65-F5344CB8AC3E}">
        <p14:creationId xmlns:p14="http://schemas.microsoft.com/office/powerpoint/2010/main" val="103911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</a:rPr>
              <a:t>05 slides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pt-BR" sz="3600" b="1" i="1" dirty="0"/>
              <a:t>Análises e Resultados </a:t>
            </a:r>
            <a:endParaRPr lang="pt-BR" sz="3600" b="1" i="1" dirty="0" smtClean="0"/>
          </a:p>
          <a:p>
            <a:r>
              <a:rPr lang="pt-BR" sz="2800" i="1" dirty="0" smtClean="0"/>
              <a:t>Onde </a:t>
            </a:r>
            <a:r>
              <a:rPr lang="pt-BR" sz="2800" i="1" dirty="0"/>
              <a:t>se gasta mais tempo: o ápice do trabalho</a:t>
            </a:r>
            <a:endParaRPr lang="en-US" sz="2800" i="1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331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</a:rPr>
              <a:t>01 slide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92398" y="3674223"/>
            <a:ext cx="6815669" cy="1320802"/>
          </a:xfrm>
        </p:spPr>
        <p:txBody>
          <a:bodyPr>
            <a:normAutofit fontScale="92500" lnSpcReduction="10000"/>
          </a:bodyPr>
          <a:lstStyle/>
          <a:p>
            <a:endParaRPr lang="pt-BR" dirty="0" smtClean="0"/>
          </a:p>
          <a:p>
            <a:r>
              <a:rPr lang="pt-BR" sz="5400" i="1" dirty="0" smtClean="0"/>
              <a:t>Considerações Finais</a:t>
            </a:r>
            <a:endParaRPr lang="en-US" sz="5400" i="1" dirty="0"/>
          </a:p>
        </p:txBody>
      </p:sp>
    </p:spTree>
    <p:extLst>
      <p:ext uri="{BB962C8B-B14F-4D97-AF65-F5344CB8AC3E}">
        <p14:creationId xmlns:p14="http://schemas.microsoft.com/office/powerpoint/2010/main" val="264128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</a:rPr>
              <a:t>01 slide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sz="4400" i="1" dirty="0"/>
              <a:t>Referências</a:t>
            </a:r>
            <a:endParaRPr lang="en-US" sz="4400" i="1" dirty="0"/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66354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00B050"/>
                </a:solidFill>
              </a:rPr>
              <a:t>DUAS APRESENTAÇÕES NOTA 10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Imagem relacionad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26" y="2435629"/>
            <a:ext cx="9508372" cy="348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56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b="1" dirty="0" smtClean="0">
                <a:solidFill>
                  <a:srgbClr val="FF0000"/>
                </a:solidFill>
              </a:rPr>
              <a:t>3ª Ação: A Mesa Avaliadora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pPr marL="0" indent="0" algn="ctr">
              <a:buNone/>
            </a:pPr>
            <a:r>
              <a:rPr lang="pt-BR" sz="5400" i="1" dirty="0" smtClean="0">
                <a:solidFill>
                  <a:srgbClr val="FF0000"/>
                </a:solidFill>
              </a:rPr>
              <a:t>Tomar conhecimento </a:t>
            </a:r>
            <a:r>
              <a:rPr lang="pt-BR" sz="5400" i="1" dirty="0" smtClean="0"/>
              <a:t>da Mesa Avaliadora com antecipação</a:t>
            </a:r>
            <a:endParaRPr lang="en-US" sz="5400" i="1" dirty="0"/>
          </a:p>
        </p:txBody>
      </p:sp>
    </p:spTree>
    <p:extLst>
      <p:ext uri="{BB962C8B-B14F-4D97-AF65-F5344CB8AC3E}">
        <p14:creationId xmlns:p14="http://schemas.microsoft.com/office/powerpoint/2010/main" val="135059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800" b="1" dirty="0" smtClean="0">
                <a:solidFill>
                  <a:srgbClr val="FF0000"/>
                </a:solidFill>
              </a:rPr>
              <a:t>4ª Ação: Ensaiar a Apresentação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5401" y="2556932"/>
            <a:ext cx="5138650" cy="3318936"/>
          </a:xfrm>
        </p:spPr>
        <p:txBody>
          <a:bodyPr/>
          <a:lstStyle/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sz="3600" i="1" dirty="0" smtClean="0">
                <a:solidFill>
                  <a:srgbClr val="FF0000"/>
                </a:solidFill>
              </a:rPr>
              <a:t>Ensaiar </a:t>
            </a:r>
            <a:r>
              <a:rPr lang="pt-BR" sz="3600" i="1" dirty="0">
                <a:solidFill>
                  <a:srgbClr val="FF0000"/>
                </a:solidFill>
              </a:rPr>
              <a:t>em casa</a:t>
            </a:r>
            <a:r>
              <a:rPr lang="pt-BR" sz="3600" i="1" dirty="0"/>
              <a:t>, </a:t>
            </a:r>
            <a:r>
              <a:rPr lang="pt-BR" sz="3600" i="1" dirty="0" smtClean="0"/>
              <a:t>umas </a:t>
            </a:r>
            <a:r>
              <a:rPr lang="pt-BR" sz="3600" i="1" dirty="0"/>
              <a:t>três ou quatro vezes, </a:t>
            </a:r>
            <a:r>
              <a:rPr lang="pt-BR" sz="3600" i="1" dirty="0" smtClean="0"/>
              <a:t>antes da </a:t>
            </a:r>
            <a:r>
              <a:rPr lang="pt-BR" sz="3600" i="1" dirty="0"/>
              <a:t>apresentação, procurando enquadrá-la em 15 </a:t>
            </a:r>
            <a:r>
              <a:rPr lang="pt-BR" sz="3600" i="1" dirty="0" smtClean="0"/>
              <a:t>minutos</a:t>
            </a:r>
            <a:endParaRPr lang="en-US" sz="3600" i="1" dirty="0"/>
          </a:p>
          <a:p>
            <a:endParaRPr lang="en-US" dirty="0"/>
          </a:p>
        </p:txBody>
      </p:sp>
      <p:pic>
        <p:nvPicPr>
          <p:cNvPr id="6148" name="Picture 4" descr="Imagem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778" y="2726575"/>
            <a:ext cx="2211185" cy="314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6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6000" b="1" dirty="0" smtClean="0">
                <a:solidFill>
                  <a:srgbClr val="FF0000"/>
                </a:solidFill>
              </a:rPr>
              <a:t>5ª Ação: Salvar a Apresentação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sz="4800" i="1" dirty="0" smtClean="0"/>
              <a:t>Salvar </a:t>
            </a:r>
            <a:r>
              <a:rPr lang="pt-BR" sz="4800" i="1" dirty="0"/>
              <a:t>os slides em </a:t>
            </a:r>
            <a:r>
              <a:rPr lang="pt-BR" sz="4800" i="1" dirty="0">
                <a:solidFill>
                  <a:srgbClr val="FF0000"/>
                </a:solidFill>
              </a:rPr>
              <a:t>pen </a:t>
            </a:r>
            <a:r>
              <a:rPr lang="pt-BR" sz="4800" i="1" dirty="0" smtClean="0">
                <a:solidFill>
                  <a:srgbClr val="FF0000"/>
                </a:solidFill>
              </a:rPr>
              <a:t>drive</a:t>
            </a:r>
            <a:endParaRPr lang="en-US" sz="4800" i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73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FF0000"/>
                </a:solidFill>
              </a:rPr>
              <a:t>6</a:t>
            </a:r>
            <a:r>
              <a:rPr lang="pt-BR" b="1" dirty="0" smtClean="0">
                <a:solidFill>
                  <a:srgbClr val="FF0000"/>
                </a:solidFill>
              </a:rPr>
              <a:t>ª Ação: Entrega da Versão Preliminar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5401" y="2285999"/>
            <a:ext cx="9601196" cy="35898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pt-BR" dirty="0"/>
              <a:t> </a:t>
            </a:r>
            <a:r>
              <a:rPr lang="pt-BR" dirty="0" smtClean="0"/>
              <a:t>Depois da autorização do Orientador, enviar cópias da versão final do TCC em </a:t>
            </a:r>
            <a:r>
              <a:rPr lang="pt-BR" dirty="0" err="1" smtClean="0"/>
              <a:t>word</a:t>
            </a:r>
            <a:r>
              <a:rPr lang="pt-BR" dirty="0" smtClean="0"/>
              <a:t> e </a:t>
            </a:r>
            <a:r>
              <a:rPr lang="pt-BR" dirty="0" err="1" smtClean="0"/>
              <a:t>pdf</a:t>
            </a:r>
            <a:r>
              <a:rPr lang="pt-BR" dirty="0" smtClean="0"/>
              <a:t> para: </a:t>
            </a:r>
            <a:r>
              <a:rPr lang="pt-BR" dirty="0" smtClean="0">
                <a:hlinkClick r:id="rId2"/>
              </a:rPr>
              <a:t>nep@fvj.br</a:t>
            </a:r>
            <a:endParaRPr lang="pt-BR" dirty="0" smtClean="0"/>
          </a:p>
          <a:p>
            <a:pPr>
              <a:buFont typeface="Wingdings" panose="05000000000000000000" pitchFamily="2" charset="2"/>
              <a:buChar char="q"/>
            </a:pPr>
            <a:endParaRPr lang="pt-BR" dirty="0"/>
          </a:p>
          <a:p>
            <a:pPr>
              <a:buFont typeface="Wingdings" panose="05000000000000000000" pitchFamily="2" charset="2"/>
              <a:buChar char="q"/>
            </a:pPr>
            <a:r>
              <a:rPr lang="pt-BR" dirty="0" smtClean="0"/>
              <a:t> Junto com o TCC, enviar também as seguintes Declarações: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pt-BR" b="1" i="1" dirty="0" smtClean="0">
                <a:solidFill>
                  <a:srgbClr val="FF0000"/>
                </a:solidFill>
              </a:rPr>
              <a:t>Cessão de Direitos Autorais – Modelo: Anexo 7 do Manual de TCC da FVJ;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pt-BR" b="1" i="1" dirty="0"/>
              <a:t> </a:t>
            </a:r>
            <a:r>
              <a:rPr lang="pt-BR" b="1" i="1" dirty="0" smtClean="0">
                <a:solidFill>
                  <a:srgbClr val="00B050"/>
                </a:solidFill>
              </a:rPr>
              <a:t>Declaração de Anti-plágio – Modelo: Anexo 8 do Manual de TCC da FVJ;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pt-BR" b="1" i="1" dirty="0"/>
              <a:t> </a:t>
            </a:r>
            <a:r>
              <a:rPr lang="pt-BR" b="1" i="1" dirty="0" smtClean="0">
                <a:solidFill>
                  <a:srgbClr val="0070C0"/>
                </a:solidFill>
              </a:rPr>
              <a:t>Declaração de Conflito de Interesse – Modelo: Anexo 12 </a:t>
            </a:r>
            <a:endParaRPr lang="en-US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632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0000"/>
                </a:solidFill>
              </a:rPr>
              <a:t>7ª Ação: Correção de Português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sz="3600" dirty="0" smtClean="0">
                <a:solidFill>
                  <a:srgbClr val="0070C0"/>
                </a:solidFill>
              </a:rPr>
              <a:t>Peça para um Profissional formado em LETRAS fazer correção ortográfica e gramatical de seu TCC, antes de entregá-lo.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18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b="1" dirty="0" smtClean="0">
                <a:solidFill>
                  <a:srgbClr val="FF0000"/>
                </a:solidFill>
              </a:rPr>
              <a:t>8</a:t>
            </a:r>
            <a:r>
              <a:rPr lang="pt-BR" sz="6000" b="1" dirty="0" smtClean="0">
                <a:solidFill>
                  <a:srgbClr val="FF0000"/>
                </a:solidFill>
              </a:rPr>
              <a:t>ª </a:t>
            </a:r>
            <a:r>
              <a:rPr lang="pt-BR" sz="6000" b="1" dirty="0" smtClean="0">
                <a:solidFill>
                  <a:srgbClr val="FF0000"/>
                </a:solidFill>
              </a:rPr>
              <a:t>Ação: Revisão Geral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pPr marL="0" indent="0" algn="ctr">
              <a:buNone/>
            </a:pPr>
            <a:r>
              <a:rPr lang="pt-BR" sz="4800" i="1" dirty="0" smtClean="0">
                <a:solidFill>
                  <a:srgbClr val="FF0000"/>
                </a:solidFill>
              </a:rPr>
              <a:t>Dar </a:t>
            </a:r>
            <a:r>
              <a:rPr lang="pt-BR" sz="4800" i="1" dirty="0">
                <a:solidFill>
                  <a:srgbClr val="FF0000"/>
                </a:solidFill>
              </a:rPr>
              <a:t>uma lida geral </a:t>
            </a:r>
            <a:r>
              <a:rPr lang="pt-BR" sz="4800" i="1" dirty="0"/>
              <a:t>no TCC um dia antes da apresentação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91991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NO </a:t>
            </a:r>
            <a:r>
              <a:rPr lang="pt-BR" b="1" dirty="0">
                <a:solidFill>
                  <a:srgbClr val="FF0000"/>
                </a:solidFill>
              </a:rPr>
              <a:t>DIA DA </a:t>
            </a:r>
            <a:r>
              <a:rPr lang="pt-BR" b="1" dirty="0" smtClean="0">
                <a:solidFill>
                  <a:srgbClr val="FF0000"/>
                </a:solidFill>
              </a:rPr>
              <a:t>APRESENTAÇÃO</a:t>
            </a:r>
            <a:br>
              <a:rPr lang="pt-BR" b="1" dirty="0" smtClean="0">
                <a:solidFill>
                  <a:srgbClr val="FF0000"/>
                </a:solidFill>
              </a:rPr>
            </a:br>
            <a:r>
              <a:rPr lang="pt-BR" dirty="0" smtClean="0">
                <a:solidFill>
                  <a:srgbClr val="FF0000"/>
                </a:solidFill>
              </a:rPr>
              <a:t>(Algumas Atitudes)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5402" y="2556932"/>
            <a:ext cx="3816926" cy="33189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t-BR" b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pt-BR" sz="3600" b="1" i="1" dirty="0" smtClean="0">
                <a:solidFill>
                  <a:srgbClr val="0070C0"/>
                </a:solidFill>
              </a:rPr>
              <a:t>O que fazer no dia mais importante de toda a sua vida acadêmica, até então?</a:t>
            </a:r>
          </a:p>
          <a:p>
            <a:pPr marL="0" indent="0">
              <a:buNone/>
            </a:pPr>
            <a:endParaRPr lang="pt-BR" dirty="0" smtClean="0">
              <a:solidFill>
                <a:srgbClr val="0070C0"/>
              </a:solidFill>
            </a:endParaRPr>
          </a:p>
          <a:p>
            <a:endParaRPr lang="en-US" i="1" dirty="0"/>
          </a:p>
        </p:txBody>
      </p:sp>
      <p:pic>
        <p:nvPicPr>
          <p:cNvPr id="7170" name="Picture 2" descr="Imagem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650" y="2428630"/>
            <a:ext cx="5580207" cy="357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25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 flipV="1">
            <a:off x="5029200" y="6106656"/>
            <a:ext cx="5638800" cy="294144"/>
          </a:xfrm>
        </p:spPr>
        <p:txBody>
          <a:bodyPr>
            <a:normAutofit fontScale="25000" lnSpcReduction="20000"/>
          </a:bodyPr>
          <a:lstStyle/>
          <a:p>
            <a:pPr lvl="8"/>
            <a:endParaRPr lang="pt-BR" dirty="0" smtClean="0"/>
          </a:p>
          <a:p>
            <a:endParaRPr lang="pt-BR" dirty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									</a:t>
            </a:r>
            <a:endParaRPr lang="pt-BR" dirty="0"/>
          </a:p>
          <a:p>
            <a:pPr marL="0" indent="0" algn="just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 smtClean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403621"/>
          </a:xfrm>
        </p:spPr>
        <p:txBody>
          <a:bodyPr>
            <a:noAutofit/>
          </a:bodyPr>
          <a:lstStyle/>
          <a:p>
            <a:r>
              <a:rPr lang="pt-BR" b="1" dirty="0" smtClean="0">
                <a:solidFill>
                  <a:srgbClr val="0070C0"/>
                </a:solidFill>
              </a:rPr>
              <a:t>1ª atitude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036" name="Picture 12" descr="Imagem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2515769"/>
            <a:ext cx="4438996" cy="316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5827222" y="1452414"/>
            <a:ext cx="5295207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b="1" i="1" dirty="0" smtClean="0"/>
          </a:p>
          <a:p>
            <a:pPr algn="just"/>
            <a:endParaRPr lang="pt-BR" b="1" i="1" dirty="0"/>
          </a:p>
          <a:p>
            <a:pPr algn="just"/>
            <a:endParaRPr lang="pt-BR" b="1" i="1" dirty="0" smtClean="0"/>
          </a:p>
          <a:p>
            <a:pPr algn="just"/>
            <a:endParaRPr lang="pt-BR" b="1" i="1" dirty="0"/>
          </a:p>
          <a:p>
            <a:pPr algn="ctr"/>
            <a:r>
              <a:rPr lang="pt-BR" sz="2400" b="1" i="1" dirty="0" smtClean="0">
                <a:solidFill>
                  <a:srgbClr val="FF0000"/>
                </a:solidFill>
              </a:rPr>
              <a:t>Acorde </a:t>
            </a:r>
            <a:r>
              <a:rPr lang="pt-BR" sz="2400" b="1" i="1" dirty="0">
                <a:solidFill>
                  <a:srgbClr val="FF0000"/>
                </a:solidFill>
              </a:rPr>
              <a:t>já mentalizando que sua apresentação será um sucesso: imagine se apresentando e todos ao final lhe aplaudindo</a:t>
            </a:r>
            <a:br>
              <a:rPr lang="pt-BR" sz="2400" b="1" i="1" dirty="0">
                <a:solidFill>
                  <a:srgbClr val="FF0000"/>
                </a:solidFill>
              </a:rPr>
            </a:br>
            <a:endParaRPr lang="pt-BR" sz="2400" b="1" i="1" dirty="0" smtClean="0">
              <a:solidFill>
                <a:srgbClr val="FF0000"/>
              </a:solidFill>
            </a:endParaRPr>
          </a:p>
          <a:p>
            <a:pPr algn="ctr"/>
            <a:r>
              <a:rPr lang="pt-BR" sz="1600" b="1" i="1" dirty="0" smtClean="0"/>
              <a:t>Não esqueça: </a:t>
            </a:r>
          </a:p>
          <a:p>
            <a:pPr algn="ctr"/>
            <a:r>
              <a:rPr lang="pt-BR" sz="1600" b="1" i="1" dirty="0" smtClean="0"/>
              <a:t>Nossos </a:t>
            </a:r>
            <a:r>
              <a:rPr lang="pt-BR" sz="1600" b="1" i="1" dirty="0"/>
              <a:t>estados emocionais, nosso comportamento e nossos resultados    dependem </a:t>
            </a:r>
            <a:r>
              <a:rPr lang="pt-BR" sz="1600" b="1" i="1" dirty="0" smtClean="0"/>
              <a:t>de nosso mapa mental </a:t>
            </a:r>
            <a:r>
              <a:rPr lang="pt-BR" sz="1600" b="1" i="1" dirty="0"/>
              <a:t>	</a:t>
            </a:r>
            <a:r>
              <a:rPr lang="pt-BR" sz="1600" dirty="0"/>
              <a:t>			</a:t>
            </a:r>
            <a:r>
              <a:rPr lang="pt-BR" sz="3200" dirty="0"/>
              <a:t>							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491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0070C0"/>
                </a:solidFill>
              </a:rPr>
              <a:t>2ª atitude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Imagem relacionad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289" y="2657431"/>
            <a:ext cx="3631537" cy="310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049192" y="3244334"/>
            <a:ext cx="32835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i="1" dirty="0" smtClean="0"/>
              <a:t>Vista-se </a:t>
            </a:r>
            <a:r>
              <a:rPr lang="pt-BR" sz="4000" i="1" dirty="0">
                <a:solidFill>
                  <a:srgbClr val="FF0000"/>
                </a:solidFill>
              </a:rPr>
              <a:t>dignamente</a:t>
            </a:r>
            <a:endParaRPr lang="en-US" sz="4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5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rgbClr val="0070C0"/>
                </a:solidFill>
              </a:rPr>
              <a:t>3ª atitude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Resultado de imagem para gifs danÃ§ando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55" y="2194559"/>
            <a:ext cx="3898669" cy="345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259484" y="3244334"/>
            <a:ext cx="38903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i="1" dirty="0"/>
              <a:t>Não marque outro compromisso para esse dia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191678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81FD69-EEDB-4AFF-994C-2DC5BB43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APRESENTANDO O TCC - Coisas que não se deve fazer 32">
            <a:hlinkClick r:id="" action="ppaction://media"/>
            <a:extLst>
              <a:ext uri="{FF2B5EF4-FFF2-40B4-BE49-F238E27FC236}">
                <a16:creationId xmlns:a16="http://schemas.microsoft.com/office/drawing/2014/main" id="{3336D603-2770-47D6-99D4-EC79440632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845" y="485422"/>
            <a:ext cx="11243734" cy="5904089"/>
          </a:xfrm>
        </p:spPr>
      </p:pic>
    </p:spTree>
    <p:extLst>
      <p:ext uri="{BB962C8B-B14F-4D97-AF65-F5344CB8AC3E}">
        <p14:creationId xmlns:p14="http://schemas.microsoft.com/office/powerpoint/2010/main" val="393799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>ALGUNS CUIDADOS</a:t>
            </a:r>
            <a:br>
              <a:rPr lang="pt-BR" b="1" dirty="0" smtClean="0"/>
            </a:br>
            <a:r>
              <a:rPr lang="pt-BR" dirty="0" smtClean="0">
                <a:solidFill>
                  <a:srgbClr val="C00000"/>
                </a:solidFill>
              </a:rPr>
              <a:t>1) Com a linguagem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6260208" y="6384175"/>
            <a:ext cx="3535016" cy="11637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076" name="Picture 4" descr="Imagem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" y="2503594"/>
            <a:ext cx="3906981" cy="372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5993475" y="3105835"/>
            <a:ext cx="47050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i="1" dirty="0" smtClean="0">
                <a:solidFill>
                  <a:srgbClr val="FF0000"/>
                </a:solidFill>
              </a:rPr>
              <a:t>Cuidado 1:</a:t>
            </a:r>
            <a:r>
              <a:rPr lang="pt-BR" sz="3200" i="1" dirty="0" smtClean="0"/>
              <a:t> Linguagem </a:t>
            </a:r>
            <a:r>
              <a:rPr lang="pt-BR" sz="3200" i="1" dirty="0"/>
              <a:t>simples e objetiva: ler os slides e </a:t>
            </a:r>
            <a:r>
              <a:rPr lang="pt-BR" sz="3200" i="1" dirty="0" smtClean="0"/>
              <a:t>falar </a:t>
            </a:r>
            <a:r>
              <a:rPr lang="pt-BR" sz="3200" i="1" dirty="0"/>
              <a:t>alguma coisa sobre os tópicos que lá estão, com base no que escreveu no </a:t>
            </a:r>
            <a:r>
              <a:rPr lang="pt-BR" sz="3200" i="1" dirty="0" smtClean="0"/>
              <a:t>TCC; nem Jeca Tatu e nem Rui Barbosa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96925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3D13F2-6229-4C0D-977F-5E074C0FF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chemeClr val="tx2"/>
                </a:solidFill>
              </a:rPr>
              <a:t/>
            </a:r>
            <a:br>
              <a:rPr lang="pt-BR" dirty="0">
                <a:solidFill>
                  <a:schemeClr val="tx2"/>
                </a:solidFill>
              </a:rPr>
            </a:br>
            <a:r>
              <a:rPr lang="pt-BR" dirty="0" smtClean="0">
                <a:solidFill>
                  <a:schemeClr val="tx2"/>
                </a:solidFill>
              </a:rPr>
              <a:t>              </a:t>
            </a:r>
            <a:r>
              <a:rPr lang="pt-BR" b="1" dirty="0" smtClean="0">
                <a:solidFill>
                  <a:schemeClr val="tx2"/>
                </a:solidFill>
              </a:rPr>
              <a:t>RUI BARBOSA E </a:t>
            </a:r>
            <a:br>
              <a:rPr lang="pt-BR" b="1" dirty="0" smtClean="0">
                <a:solidFill>
                  <a:schemeClr val="tx2"/>
                </a:solidFill>
              </a:rPr>
            </a:br>
            <a:r>
              <a:rPr lang="pt-BR" b="1" dirty="0" smtClean="0">
                <a:solidFill>
                  <a:schemeClr val="tx2"/>
                </a:solidFill>
              </a:rPr>
              <a:t>O            LADRÃO DE PATOS</a:t>
            </a:r>
            <a:r>
              <a:rPr lang="pt-BR" b="1" dirty="0">
                <a:solidFill>
                  <a:schemeClr val="tx2"/>
                </a:solidFill>
              </a:rPr>
              <a:t/>
            </a:r>
            <a:br>
              <a:rPr lang="pt-BR" b="1" dirty="0">
                <a:solidFill>
                  <a:schemeClr val="tx2"/>
                </a:solidFill>
              </a:rPr>
            </a:br>
            <a:endParaRPr lang="pt-BR" b="1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24BDF83-845F-4E4C-B7E3-20628FAA0B8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898646" y="2061556"/>
            <a:ext cx="10394707" cy="338328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pt-B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None/>
            </a:pPr>
            <a:endParaRPr lang="pt-BR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None/>
            </a:pPr>
            <a:r>
              <a:rPr lang="pt-BR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pt-BR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OH, </a:t>
            </a:r>
            <a:r>
              <a:rPr lang="pt-BR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BÚCEFALO</a:t>
            </a:r>
            <a:r>
              <a:rPr lang="pt-BR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NÃO É PELO VALOR </a:t>
            </a:r>
            <a:r>
              <a:rPr lang="pt-BR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INTRÍNSECO</a:t>
            </a:r>
            <a:r>
              <a:rPr lang="pt-BR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DOS </a:t>
            </a:r>
            <a:r>
              <a:rPr lang="pt-BR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BÍPEDES </a:t>
            </a:r>
            <a:r>
              <a:rPr lang="pt-BR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PALMIPEDES, </a:t>
            </a:r>
            <a:r>
              <a:rPr lang="pt-BR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MAS</a:t>
            </a:r>
            <a:r>
              <a:rPr lang="pt-BR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</a:t>
            </a:r>
            <a:r>
              <a:rPr lang="pt-BR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</a:t>
            </a:r>
            <a:r>
              <a:rPr lang="pt-BR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 </a:t>
            </a:r>
            <a:r>
              <a:rPr lang="pt-BR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ATO </a:t>
            </a:r>
            <a:r>
              <a:rPr lang="pt-BR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VIL E SORRATEIRO </a:t>
            </a:r>
            <a:r>
              <a:rPr lang="pt-BR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DE </a:t>
            </a:r>
            <a:r>
              <a:rPr lang="pt-BR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GALGARES</a:t>
            </a:r>
            <a:r>
              <a:rPr lang="pt-BR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AS </a:t>
            </a:r>
            <a:r>
              <a:rPr lang="pt-BR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PROFANAS</a:t>
            </a:r>
            <a:r>
              <a:rPr lang="pt-BR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DE MINHA RESIDÊNCIA... SE É PORQUE PRECISAS, </a:t>
            </a:r>
            <a:r>
              <a:rPr lang="pt-BR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TANSIJO;</a:t>
            </a:r>
            <a:r>
              <a:rPr lang="pt-BR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MAS SE É PARA ZOMBARES DE MINHA ALTA </a:t>
            </a:r>
            <a:r>
              <a:rPr lang="pt-BR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PROSOPOPÉIA</a:t>
            </a:r>
            <a:r>
              <a:rPr lang="pt-BR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DE CIDADÃO DIGNO E HONRADO, DAR-TE-EI COM MINHA BENGALA </a:t>
            </a:r>
            <a:r>
              <a:rPr lang="pt-BR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FOSFÓRICA E REPUBLICANA  </a:t>
            </a:r>
            <a:r>
              <a:rPr lang="pt-BR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NO ALTO DE TUA </a:t>
            </a:r>
            <a:r>
              <a:rPr lang="pt-BR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SINAGOGA</a:t>
            </a:r>
            <a:r>
              <a:rPr lang="pt-BR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QUE DEIXAR-TE-Á DA </a:t>
            </a:r>
            <a:r>
              <a:rPr lang="pt-BR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ALTURA DO SOLO PÁTRIO </a:t>
            </a:r>
            <a:r>
              <a:rPr lang="pt-BR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 REDUZIR-TE-Á A </a:t>
            </a:r>
            <a:r>
              <a:rPr lang="pt-BR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ENÉSIMA</a:t>
            </a:r>
            <a:r>
              <a:rPr lang="pt-BR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pt-BR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POTÊNCIA QUE O </a:t>
            </a:r>
            <a:r>
              <a:rPr lang="pt-BR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VULGO</a:t>
            </a:r>
            <a:r>
              <a:rPr lang="pt-BR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CHAMA NADA.</a:t>
            </a:r>
          </a:p>
          <a:p>
            <a:pPr marL="0" indent="0" algn="ctr">
              <a:buNone/>
            </a:pPr>
            <a:endParaRPr lang="pt-BR" sz="3600" dirty="0">
              <a:solidFill>
                <a:schemeClr val="tx2"/>
              </a:solidFill>
            </a:endParaRPr>
          </a:p>
        </p:txBody>
      </p:sp>
      <p:pic>
        <p:nvPicPr>
          <p:cNvPr id="4098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42" y="877110"/>
            <a:ext cx="3474720" cy="206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79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sz="5300" dirty="0" smtClean="0">
                <a:solidFill>
                  <a:srgbClr val="FF0000"/>
                </a:solidFill>
              </a:rPr>
              <a:t>2) Com o que vai falar</a:t>
            </a:r>
            <a:endParaRPr lang="en-US" sz="5300" dirty="0">
              <a:solidFill>
                <a:srgbClr val="FF0000"/>
              </a:solidFill>
            </a:endParaRPr>
          </a:p>
        </p:txBody>
      </p:sp>
      <p:pic>
        <p:nvPicPr>
          <p:cNvPr id="6146" name="Picture 2" descr="Imagem relacionad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784" y="2460567"/>
            <a:ext cx="3675609" cy="310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558741" y="3105835"/>
            <a:ext cx="376566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i="1" dirty="0" smtClean="0"/>
              <a:t>Não </a:t>
            </a:r>
            <a:r>
              <a:rPr lang="pt-BR" sz="4400" i="1" dirty="0"/>
              <a:t>abordar assuntos que não </a:t>
            </a:r>
            <a:r>
              <a:rPr lang="pt-BR" sz="4400" i="1" dirty="0" smtClean="0"/>
              <a:t>estejam </a:t>
            </a:r>
            <a:r>
              <a:rPr lang="pt-BR" sz="4400" i="1" dirty="0"/>
              <a:t>no trabalho</a:t>
            </a:r>
            <a:r>
              <a:rPr lang="en-US" sz="4400" i="1" dirty="0"/>
              <a:t/>
            </a:r>
            <a:br>
              <a:rPr lang="en-US" sz="4400" i="1" dirty="0"/>
            </a:b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64024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574800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3º Com a postura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 descr="Imagem relacionad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" y="2556932"/>
            <a:ext cx="3157220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m relacionad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366" y="2245879"/>
            <a:ext cx="3314700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039985" y="2967335"/>
            <a:ext cx="439743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i="1" dirty="0"/>
              <a:t>Movimente-se com naturalidade, não prenda as mãos e nem se movimente demais.</a:t>
            </a:r>
            <a:r>
              <a:rPr lang="en-US" sz="4000" i="1" dirty="0"/>
              <a:t/>
            </a:r>
            <a:br>
              <a:rPr lang="en-US" sz="4000" i="1" dirty="0"/>
            </a:b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44196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SOBRE A </a:t>
            </a:r>
            <a:r>
              <a:rPr lang="pt-BR" b="1" dirty="0"/>
              <a:t>RELAÇÃO À </a:t>
            </a:r>
            <a:r>
              <a:rPr lang="pt-BR" b="1" dirty="0" smtClean="0"/>
              <a:t>MESA AVALIADORA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5401" y="2556932"/>
            <a:ext cx="6069675" cy="331893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t-BR" b="1" dirty="0"/>
              <a:t>A Mesa faz:</a:t>
            </a:r>
            <a:endParaRPr lang="en-US" sz="1800" b="1" dirty="0"/>
          </a:p>
          <a:p>
            <a:pPr lvl="1"/>
            <a:r>
              <a:rPr lang="pt-BR" dirty="0"/>
              <a:t>Sugestões de </a:t>
            </a:r>
            <a:r>
              <a:rPr lang="pt-BR" dirty="0">
                <a:solidFill>
                  <a:srgbClr val="FF0000"/>
                </a:solidFill>
              </a:rPr>
              <a:t>acréscimos</a:t>
            </a:r>
            <a:r>
              <a:rPr lang="pt-BR" dirty="0"/>
              <a:t> para </a:t>
            </a:r>
            <a:r>
              <a:rPr lang="pt-BR" dirty="0" smtClean="0"/>
              <a:t>melhorar;</a:t>
            </a:r>
            <a:endParaRPr lang="en-US" sz="1600" dirty="0"/>
          </a:p>
          <a:p>
            <a:pPr lvl="1"/>
            <a:r>
              <a:rPr lang="pt-BR" dirty="0"/>
              <a:t>Observações de </a:t>
            </a:r>
            <a:r>
              <a:rPr lang="pt-BR" dirty="0">
                <a:solidFill>
                  <a:srgbClr val="FF0000"/>
                </a:solidFill>
              </a:rPr>
              <a:t>retirada</a:t>
            </a:r>
            <a:r>
              <a:rPr lang="pt-BR" dirty="0"/>
              <a:t> de alguma coisa desnecessária;</a:t>
            </a:r>
            <a:endParaRPr lang="en-US" sz="1600" dirty="0"/>
          </a:p>
          <a:p>
            <a:pPr lvl="1"/>
            <a:r>
              <a:rPr lang="pt-BR" dirty="0"/>
              <a:t>Observações sobre </a:t>
            </a:r>
            <a:r>
              <a:rPr lang="pt-BR" dirty="0">
                <a:solidFill>
                  <a:srgbClr val="FF0000"/>
                </a:solidFill>
              </a:rPr>
              <a:t>alguma coisa que faltou</a:t>
            </a:r>
            <a:r>
              <a:rPr lang="pt-BR" dirty="0"/>
              <a:t>: </a:t>
            </a:r>
            <a:r>
              <a:rPr lang="pt-BR" dirty="0" smtClean="0"/>
              <a:t>uma referências ou </a:t>
            </a:r>
            <a:r>
              <a:rPr lang="pt-BR" dirty="0"/>
              <a:t>a resposta à pergunta de </a:t>
            </a:r>
            <a:r>
              <a:rPr lang="pt-BR" dirty="0" smtClean="0"/>
              <a:t>pesquisa;</a:t>
            </a:r>
            <a:endParaRPr lang="en-US" sz="1600" dirty="0"/>
          </a:p>
          <a:p>
            <a:pPr lvl="1"/>
            <a:r>
              <a:rPr lang="pt-BR" dirty="0"/>
              <a:t>Perguntas para </a:t>
            </a:r>
            <a:r>
              <a:rPr lang="pt-BR" dirty="0">
                <a:solidFill>
                  <a:srgbClr val="FF0000"/>
                </a:solidFill>
              </a:rPr>
              <a:t>esclarecimentos</a:t>
            </a:r>
            <a:r>
              <a:rPr lang="pt-BR" dirty="0"/>
              <a:t> de aspectos do TCC que a Mesa não entendeu à primeira leitura.</a:t>
            </a:r>
            <a:endParaRPr lang="en-US" sz="1600" dirty="0"/>
          </a:p>
          <a:p>
            <a:endParaRPr lang="en-US" dirty="0"/>
          </a:p>
        </p:txBody>
      </p:sp>
      <p:pic>
        <p:nvPicPr>
          <p:cNvPr id="1032" name="Picture 8" descr="Imagem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711" y="2359024"/>
            <a:ext cx="2971800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m relacionad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590" y="3541222"/>
            <a:ext cx="1235824" cy="205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65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00B050"/>
                </a:solidFill>
              </a:rPr>
              <a:t>Recomendação 01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5401" y="2556932"/>
            <a:ext cx="5022272" cy="3318936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endParaRPr lang="pt-BR" i="1" dirty="0" smtClean="0"/>
          </a:p>
          <a:p>
            <a:pPr marL="0" indent="0" algn="just">
              <a:buNone/>
            </a:pPr>
            <a:r>
              <a:rPr lang="pt-BR" sz="3600" i="1" dirty="0" smtClean="0"/>
              <a:t>Não </a:t>
            </a:r>
            <a:r>
              <a:rPr lang="pt-BR" sz="3600" i="1" dirty="0"/>
              <a:t>ficar nervoso e nem se impressionar com as observações da Mesa; Não existem críticas destrutivas em defesas de TCC, há sugestões de melhoramento, </a:t>
            </a:r>
            <a:r>
              <a:rPr lang="pt-BR" sz="3600" i="1" dirty="0">
                <a:solidFill>
                  <a:srgbClr val="FF0000"/>
                </a:solidFill>
              </a:rPr>
              <a:t>isso acontece com todos os </a:t>
            </a:r>
            <a:r>
              <a:rPr lang="pt-BR" sz="3600" i="1" dirty="0" err="1">
                <a:solidFill>
                  <a:srgbClr val="FF0000"/>
                </a:solidFill>
              </a:rPr>
              <a:t>TCCs</a:t>
            </a:r>
            <a:r>
              <a:rPr lang="pt-BR" sz="3600" i="1" dirty="0">
                <a:solidFill>
                  <a:srgbClr val="FF0000"/>
                </a:solidFill>
              </a:rPr>
              <a:t> e fazem parte do fazer acadêmico,</a:t>
            </a:r>
            <a:r>
              <a:rPr lang="pt-BR" sz="3600" i="1" dirty="0"/>
              <a:t> é de </a:t>
            </a:r>
            <a:r>
              <a:rPr lang="pt-BR" sz="3600" i="1" dirty="0" smtClean="0"/>
              <a:t>práxis.</a:t>
            </a:r>
            <a:endParaRPr lang="en-US" sz="3600" i="1" dirty="0"/>
          </a:p>
          <a:p>
            <a:endParaRPr lang="en-US" sz="3600" dirty="0"/>
          </a:p>
        </p:txBody>
      </p:sp>
      <p:pic>
        <p:nvPicPr>
          <p:cNvPr id="2050" name="Picture 2" descr="Imagem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927" y="2676698"/>
            <a:ext cx="4477499" cy="30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56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00B050"/>
                </a:solidFill>
              </a:rPr>
              <a:t>Recomendação 02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5401" y="2556932"/>
            <a:ext cx="6235930" cy="3318936"/>
          </a:xfrm>
        </p:spPr>
        <p:txBody>
          <a:bodyPr>
            <a:normAutofit fontScale="92500"/>
          </a:bodyPr>
          <a:lstStyle/>
          <a:p>
            <a:pPr marL="0" lvl="0" indent="0" algn="just">
              <a:buNone/>
            </a:pPr>
            <a:r>
              <a:rPr lang="pt-BR" dirty="0"/>
              <a:t>As perguntas da Mesa, são no sentido de esclarecer alguma coisa que algum de seus integrantes não tenha entendido e são fáceis de responder:</a:t>
            </a:r>
            <a:endParaRPr lang="en-US" sz="1800" dirty="0"/>
          </a:p>
          <a:p>
            <a:pPr lvl="1"/>
            <a:r>
              <a:rPr lang="pt-BR" dirty="0"/>
              <a:t>Por que você escolheu esse Tema?</a:t>
            </a:r>
            <a:endParaRPr lang="en-US" sz="1600" dirty="0"/>
          </a:p>
          <a:p>
            <a:pPr lvl="1"/>
            <a:r>
              <a:rPr lang="pt-BR" dirty="0"/>
              <a:t>Como você escolheu os entrevistados em sua pesquisa?</a:t>
            </a:r>
            <a:endParaRPr lang="en-US" sz="1600" dirty="0"/>
          </a:p>
          <a:p>
            <a:pPr lvl="1"/>
            <a:r>
              <a:rPr lang="pt-BR" dirty="0"/>
              <a:t>Por que você escolheu esse local para pesquisar?</a:t>
            </a:r>
            <a:endParaRPr lang="en-US" sz="1600" dirty="0"/>
          </a:p>
          <a:p>
            <a:pPr lvl="1"/>
            <a:r>
              <a:rPr lang="pt-BR" dirty="0"/>
              <a:t>Sobre os resultados que aparecem nas Considerações Finais com relação à pergunta de pesquisa;</a:t>
            </a:r>
            <a:endParaRPr lang="en-US" sz="1600" dirty="0"/>
          </a:p>
          <a:p>
            <a:endParaRPr lang="en-US" dirty="0"/>
          </a:p>
        </p:txBody>
      </p:sp>
      <p:pic>
        <p:nvPicPr>
          <p:cNvPr id="3074" name="Picture 2" descr="Imagem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721" y="2542118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32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00B050"/>
                </a:solidFill>
              </a:rPr>
              <a:t>Recomendação 03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5401" y="2152996"/>
            <a:ext cx="4340628" cy="3722872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buNone/>
            </a:pPr>
            <a:endParaRPr lang="pt-BR" dirty="0" smtClean="0"/>
          </a:p>
          <a:p>
            <a:pPr marL="0" lvl="0" indent="0" algn="just">
              <a:buNone/>
            </a:pPr>
            <a:endParaRPr lang="pt-BR" dirty="0"/>
          </a:p>
          <a:p>
            <a:pPr marL="0" lvl="0" indent="0" algn="just">
              <a:buNone/>
            </a:pPr>
            <a:r>
              <a:rPr lang="pt-BR" sz="3600" i="1" dirty="0" smtClean="0"/>
              <a:t>Aceitar </a:t>
            </a:r>
            <a:r>
              <a:rPr lang="pt-BR" sz="3600" i="1" dirty="0"/>
              <a:t>com </a:t>
            </a:r>
            <a:r>
              <a:rPr lang="pt-BR" sz="3600" i="1" dirty="0">
                <a:solidFill>
                  <a:srgbClr val="FF0000"/>
                </a:solidFill>
              </a:rPr>
              <a:t>humildade</a:t>
            </a:r>
            <a:r>
              <a:rPr lang="pt-BR" sz="3600" i="1" dirty="0"/>
              <a:t> e agradecer todas as sugestões da Mesa e se dizer que vai inserir no trabalho todas as sugestões colocadas</a:t>
            </a:r>
            <a:r>
              <a:rPr lang="pt-BR" sz="3600" i="1" dirty="0" smtClean="0"/>
              <a:t>. </a:t>
            </a:r>
            <a:r>
              <a:rPr lang="pt-BR" sz="3600" i="1" dirty="0" smtClean="0">
                <a:solidFill>
                  <a:srgbClr val="FF0000"/>
                </a:solidFill>
              </a:rPr>
              <a:t>Não confrontar</a:t>
            </a:r>
            <a:r>
              <a:rPr lang="pt-BR" sz="3600" i="1" dirty="0" smtClean="0"/>
              <a:t> a Mesa.</a:t>
            </a:r>
            <a:endParaRPr lang="en-US" sz="3600" i="1" dirty="0"/>
          </a:p>
          <a:p>
            <a:pPr marL="0" indent="0" algn="just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1266" name="Picture 2" descr="Imagem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89" y="2725344"/>
            <a:ext cx="4275109" cy="31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43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E, DEPOIS DE APRESENTAR...</a:t>
            </a:r>
            <a:br>
              <a:rPr lang="pt-BR" b="1" dirty="0" smtClean="0"/>
            </a:br>
            <a:r>
              <a:rPr lang="pt-BR" b="1" dirty="0" smtClean="0"/>
              <a:t> SÓ ALEGRIA!</a:t>
            </a:r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79913" y="2556932"/>
            <a:ext cx="9243752" cy="331893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pt-BR" sz="2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pt-BR" sz="2800" b="1" dirty="0" smtClean="0">
                <a:solidFill>
                  <a:srgbClr val="FF0000"/>
                </a:solidFill>
              </a:rPr>
              <a:t>Utilize </a:t>
            </a:r>
            <a:r>
              <a:rPr lang="pt-BR" sz="2800" b="1" dirty="0">
                <a:solidFill>
                  <a:srgbClr val="FF0000"/>
                </a:solidFill>
              </a:rPr>
              <a:t>o poder sem limites que você </a:t>
            </a:r>
            <a:r>
              <a:rPr lang="pt-BR" sz="2800" b="1" dirty="0" smtClean="0">
                <a:solidFill>
                  <a:srgbClr val="FF0000"/>
                </a:solidFill>
              </a:rPr>
              <a:t>possui: a sua própria mente e...</a:t>
            </a:r>
          </a:p>
          <a:p>
            <a:pPr marL="0" indent="0" algn="ctr">
              <a:buNone/>
            </a:pPr>
            <a:endParaRPr lang="pt-BR" sz="2800" b="1" i="1" dirty="0"/>
          </a:p>
          <a:p>
            <a:pPr marL="0" indent="0" algn="ctr">
              <a:buNone/>
            </a:pPr>
            <a:r>
              <a:rPr lang="pt-BR" sz="3600" b="1" i="1" dirty="0" smtClean="0"/>
              <a:t>Imagine-se </a:t>
            </a:r>
            <a:r>
              <a:rPr lang="pt-BR" sz="3600" b="1" i="1" dirty="0"/>
              <a:t>dando um show na apresentação; o pensamento é que desencadeia as emoções; então </a:t>
            </a:r>
            <a:r>
              <a:rPr lang="pt-BR" sz="3600" b="1" i="1" dirty="0" smtClean="0"/>
              <a:t>pense </a:t>
            </a:r>
            <a:r>
              <a:rPr lang="pt-BR" sz="3600" b="1" i="1" dirty="0"/>
              <a:t>positivo; </a:t>
            </a:r>
            <a:r>
              <a:rPr lang="pt-BR" sz="3600" b="1" i="1" dirty="0" smtClean="0"/>
              <a:t>mentalize que você vai “arrebentar” na apresentação e verá que...</a:t>
            </a:r>
            <a:endParaRPr lang="en-US" sz="3600" b="1" i="1" dirty="0"/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3465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sz="6000" b="1" dirty="0" smtClean="0">
                <a:solidFill>
                  <a:srgbClr val="00B050"/>
                </a:solidFill>
              </a:rPr>
              <a:t>Você foi aprovado (a)!........</a:t>
            </a:r>
            <a:r>
              <a:rPr lang="en-US" sz="6000" dirty="0">
                <a:solidFill>
                  <a:srgbClr val="00B050"/>
                </a:solidFill>
              </a:rPr>
              <a:t/>
            </a:r>
            <a:br>
              <a:rPr lang="en-US" sz="6000" dirty="0">
                <a:solidFill>
                  <a:srgbClr val="00B050"/>
                </a:solidFill>
              </a:rPr>
            </a:br>
            <a:endParaRPr lang="en-US" sz="6000" dirty="0">
              <a:solidFill>
                <a:srgbClr val="00B050"/>
              </a:solidFill>
            </a:endParaRPr>
          </a:p>
        </p:txBody>
      </p:sp>
      <p:pic>
        <p:nvPicPr>
          <p:cNvPr id="5124" name="Picture 4" descr="Imagem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64" y="2709948"/>
            <a:ext cx="3211079" cy="308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m relacionad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515" y="2709950"/>
            <a:ext cx="3344083" cy="308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m relacionada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441" y="2709949"/>
            <a:ext cx="3397676" cy="308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45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â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2001</TotalTime>
  <Words>2123</Words>
  <Application>Microsoft Office PowerPoint</Application>
  <PresentationFormat>Widescreen</PresentationFormat>
  <Paragraphs>293</Paragraphs>
  <Slides>100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100</vt:i4>
      </vt:variant>
    </vt:vector>
  </HeadingPairs>
  <TitlesOfParts>
    <vt:vector size="108" baseType="lpstr">
      <vt:lpstr>Yu Mincho</vt:lpstr>
      <vt:lpstr>Arial</vt:lpstr>
      <vt:lpstr>Calibri</vt:lpstr>
      <vt:lpstr>Garamond</vt:lpstr>
      <vt:lpstr>Tahoma</vt:lpstr>
      <vt:lpstr>Times New Roman</vt:lpstr>
      <vt:lpstr>Wingdings</vt:lpstr>
      <vt:lpstr>Orgânico</vt:lpstr>
      <vt:lpstr>CURSO DE FÉRIAS</vt:lpstr>
      <vt:lpstr> Com esse dois ai.... </vt:lpstr>
      <vt:lpstr>Blogdoestudante.com.br</vt:lpstr>
      <vt:lpstr> DOIS MOMENTOS: A BELA E A FERA 1- Momento Fera: Exposição sobre TCC : o que é e como fazer 2 – Momento Bela: apresentação de TCC   Considerações importantes Fato ou Fake Tira-dúvidas Conhecer as partes de um TCC A preparação para a apresentação Atitudes no dia  Alguns cuidados estratégicos Dicas sobre a Mesa Avaliadora Recomendações      </vt:lpstr>
      <vt:lpstr>Ao final desse encontro....</vt:lpstr>
      <vt:lpstr>OS MAIORES MEDOS DO SER HUMANO</vt:lpstr>
      <vt:lpstr>TCC? Vixe Maria!!!</vt:lpstr>
      <vt:lpstr>DUAS APRESENTAÇÕES NOTA 10</vt:lpstr>
      <vt:lpstr>Apresentação do PowerPoint</vt:lpstr>
      <vt:lpstr>Considerações Iniciais O TCC é:</vt:lpstr>
      <vt:lpstr> </vt:lpstr>
      <vt:lpstr> </vt:lpstr>
      <vt:lpstr> </vt:lpstr>
      <vt:lpstr>Apresentação do PowerPoint</vt:lpstr>
      <vt:lpstr>1</vt:lpstr>
      <vt:lpstr>Fake</vt:lpstr>
      <vt:lpstr>2</vt:lpstr>
      <vt:lpstr>Fake</vt:lpstr>
      <vt:lpstr>3</vt:lpstr>
      <vt:lpstr>Fato </vt:lpstr>
      <vt:lpstr>04</vt:lpstr>
      <vt:lpstr>Fake </vt:lpstr>
      <vt:lpstr>05</vt:lpstr>
      <vt:lpstr>Fake </vt:lpstr>
      <vt:lpstr>6</vt:lpstr>
      <vt:lpstr>Fake</vt:lpstr>
      <vt:lpstr>7</vt:lpstr>
      <vt:lpstr>Fake</vt:lpstr>
      <vt:lpstr>Apresentação do PowerPoint</vt:lpstr>
      <vt:lpstr>Não tem nada em mente? </vt:lpstr>
      <vt:lpstr>Dica “só o mí”...</vt:lpstr>
      <vt:lpstr>  Por onde começo o TCC?  </vt:lpstr>
      <vt:lpstr>Dica “lesgal”...</vt:lpstr>
      <vt:lpstr>Tenho o assunto, mas não sei definir o Título... </vt:lpstr>
      <vt:lpstr>Dica surreal!</vt:lpstr>
      <vt:lpstr>Exemplificando O Case de Sucesso da Sueida</vt:lpstr>
      <vt:lpstr>TEMA</vt:lpstr>
      <vt:lpstr>Dificuldades com a formatação?</vt:lpstr>
      <vt:lpstr>Dica “animal”</vt:lpstr>
      <vt:lpstr>Não sabe fazer a citação dos autores?</vt:lpstr>
      <vt:lpstr>Dica enxuta</vt:lpstr>
      <vt:lpstr>URUBUSERVANDO (Existem 2 casos de citação)</vt:lpstr>
      <vt:lpstr>Ainda URUBUSERVANDO...</vt:lpstr>
      <vt:lpstr>Não sabe fazer as Referências?</vt:lpstr>
      <vt:lpstr>Dica emocionante... Quer chorar ou quer sorrir?</vt:lpstr>
      <vt:lpstr>Em que livros pesquisar?</vt:lpstr>
      <vt:lpstr>Dica “paia”....</vt:lpstr>
      <vt:lpstr>O que dizer e como se comportar na hora de apresentar perante a Mesa Avaliadora?</vt:lpstr>
      <vt:lpstr>Dica “sem graça...”</vt:lpstr>
      <vt:lpstr>Apresentação do PowerPoint</vt:lpstr>
      <vt:lpstr>Elementos Pré-textuais / Textuais / Pós-textuais</vt:lpstr>
      <vt:lpstr>Que rufem os tambores! Vem ai sua Excelência...  </vt:lpstr>
      <vt:lpstr>Apresentação do PowerPoint</vt:lpstr>
      <vt:lpstr>Que rosto lindo! Vem ai… a FOLHA DE ROSTO</vt:lpstr>
      <vt:lpstr> FOLHA DE ROSTO   </vt:lpstr>
      <vt:lpstr>FICHA CATALOGRÁFICA</vt:lpstr>
      <vt:lpstr>Folha de Aprovação</vt:lpstr>
      <vt:lpstr>Apresentação do PowerPoint</vt:lpstr>
      <vt:lpstr>RESUMO (100 a 250 palavras)</vt:lpstr>
      <vt:lpstr>Apresentação do PowerPoint</vt:lpstr>
      <vt:lpstr>Apresentação do PowerPoint</vt:lpstr>
      <vt:lpstr>Referencial  Teórico (4 a 6 páginas)  (Apresentação da Pesquisa bibliográfica)</vt:lpstr>
      <vt:lpstr>ANÁLISES (4 a 6 páginas)  (Com base na pesquisa de campo)</vt:lpstr>
      <vt:lpstr>Considerações Finais</vt:lpstr>
      <vt:lpstr> REFERÊNCIAS   http://www.more.ufsc.br/  ou NBR 6028  </vt:lpstr>
      <vt:lpstr>Anexos e/ou Apêndices  Anexos: já feitos  Apêndices: vc fez</vt:lpstr>
      <vt:lpstr>       II PARTE</vt:lpstr>
      <vt:lpstr>1ª Ação: O Texto pronto</vt:lpstr>
      <vt:lpstr> 2ª Ação: PREPARAR OS SLIDES  </vt:lpstr>
      <vt:lpstr>01 slide</vt:lpstr>
      <vt:lpstr>Apresentação do PowerPoint</vt:lpstr>
      <vt:lpstr>01 slide</vt:lpstr>
      <vt:lpstr>Apresentação do PowerPoint</vt:lpstr>
      <vt:lpstr>01 slide</vt:lpstr>
      <vt:lpstr>01 slide</vt:lpstr>
      <vt:lpstr>04 slides</vt:lpstr>
      <vt:lpstr>05 slides</vt:lpstr>
      <vt:lpstr>01 slide</vt:lpstr>
      <vt:lpstr>01 slide</vt:lpstr>
      <vt:lpstr>3ª Ação: A Mesa Avaliadora</vt:lpstr>
      <vt:lpstr>4ª Ação: Ensaiar a Apresentação</vt:lpstr>
      <vt:lpstr>5ª Ação: Salvar a Apresentação</vt:lpstr>
      <vt:lpstr>6ª Ação: Entrega da Versão Preliminar</vt:lpstr>
      <vt:lpstr>7ª Ação: Correção de Português</vt:lpstr>
      <vt:lpstr>8ª Ação: Revisão Geral</vt:lpstr>
      <vt:lpstr>NO DIA DA APRESENTAÇÃO (Algumas Atitudes)</vt:lpstr>
      <vt:lpstr>1ª atitude</vt:lpstr>
      <vt:lpstr>2ª atitude</vt:lpstr>
      <vt:lpstr>3ª atitude</vt:lpstr>
      <vt:lpstr>ALGUNS CUIDADOS 1) Com a linguagem</vt:lpstr>
      <vt:lpstr>               RUI BARBOSA E  O            LADRÃO DE PATOS </vt:lpstr>
      <vt:lpstr> 2) Com o que vai falar</vt:lpstr>
      <vt:lpstr>3º Com a postura</vt:lpstr>
      <vt:lpstr> SOBRE A RELAÇÃO À MESA AVALIADORA </vt:lpstr>
      <vt:lpstr>Recomendação 01</vt:lpstr>
      <vt:lpstr>Recomendação 02</vt:lpstr>
      <vt:lpstr>Recomendação 03</vt:lpstr>
      <vt:lpstr> E, DEPOIS DE APRESENTAR...  SÓ ALEGRIA!</vt:lpstr>
      <vt:lpstr> Você foi aprovado (a)!........ </vt:lpstr>
      <vt:lpstr>2º MOMENTO: Simulação de uma apresentação de TCC perante Banca Examinadora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COMO APRESENTAR TCC</dc:title>
  <dc:creator>Windows</dc:creator>
  <cp:lastModifiedBy>Francisco Tinoco</cp:lastModifiedBy>
  <cp:revision>293</cp:revision>
  <dcterms:created xsi:type="dcterms:W3CDTF">2018-11-01T14:58:58Z</dcterms:created>
  <dcterms:modified xsi:type="dcterms:W3CDTF">2019-06-28T17:13:42Z</dcterms:modified>
</cp:coreProperties>
</file>