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80" r:id="rId4"/>
    <p:sldId id="281" r:id="rId5"/>
    <p:sldId id="282" r:id="rId6"/>
    <p:sldId id="257" r:id="rId7"/>
    <p:sldId id="258" r:id="rId8"/>
    <p:sldId id="259" r:id="rId9"/>
    <p:sldId id="265" r:id="rId10"/>
    <p:sldId id="287" r:id="rId11"/>
    <p:sldId id="288" r:id="rId12"/>
    <p:sldId id="289" r:id="rId13"/>
    <p:sldId id="290" r:id="rId14"/>
    <p:sldId id="260" r:id="rId15"/>
    <p:sldId id="261" r:id="rId16"/>
    <p:sldId id="262" r:id="rId17"/>
    <p:sldId id="263" r:id="rId18"/>
    <p:sldId id="264" r:id="rId19"/>
    <p:sldId id="291" r:id="rId20"/>
    <p:sldId id="292" r:id="rId21"/>
    <p:sldId id="293" r:id="rId22"/>
    <p:sldId id="266" r:id="rId23"/>
    <p:sldId id="267" r:id="rId24"/>
    <p:sldId id="268" r:id="rId25"/>
    <p:sldId id="269" r:id="rId26"/>
    <p:sldId id="270" r:id="rId27"/>
    <p:sldId id="283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271" r:id="rId39"/>
    <p:sldId id="272" r:id="rId40"/>
    <p:sldId id="273" r:id="rId41"/>
    <p:sldId id="274" r:id="rId42"/>
    <p:sldId id="275" r:id="rId43"/>
    <p:sldId id="284" r:id="rId44"/>
    <p:sldId id="285" r:id="rId45"/>
    <p:sldId id="276" r:id="rId46"/>
    <p:sldId id="28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5128" y="1788453"/>
            <a:ext cx="8361229" cy="2816797"/>
          </a:xfrm>
        </p:spPr>
        <p:txBody>
          <a:bodyPr/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18167" y="1537855"/>
            <a:ext cx="4339244" cy="3504661"/>
          </a:xfrm>
        </p:spPr>
        <p:txBody>
          <a:bodyPr>
            <a:normAutofit fontScale="77500" lnSpcReduction="20000"/>
          </a:bodyPr>
          <a:lstStyle/>
          <a:p>
            <a:r>
              <a:rPr lang="pt-BR" sz="4800" b="1" dirty="0" smtClean="0"/>
              <a:t>QUEM VAI QUERER?</a:t>
            </a:r>
          </a:p>
          <a:p>
            <a:endParaRPr lang="pt-BR" sz="4800" dirty="0" smtClean="0"/>
          </a:p>
          <a:p>
            <a:r>
              <a:rPr lang="pt-BR" sz="4800" i="1" dirty="0" smtClean="0">
                <a:solidFill>
                  <a:srgbClr val="FF0000"/>
                </a:solidFill>
              </a:rPr>
              <a:t>É o “queima” </a:t>
            </a:r>
            <a:r>
              <a:rPr lang="pt-BR" sz="4800" i="1" dirty="0">
                <a:solidFill>
                  <a:srgbClr val="FF0000"/>
                </a:solidFill>
              </a:rPr>
              <a:t>de </a:t>
            </a:r>
            <a:r>
              <a:rPr lang="pt-BR" sz="4800" i="1" dirty="0" smtClean="0">
                <a:solidFill>
                  <a:srgbClr val="FF0000"/>
                </a:solidFill>
              </a:rPr>
              <a:t>Filosofia </a:t>
            </a:r>
            <a:r>
              <a:rPr lang="pt-BR" sz="4800" i="1" dirty="0">
                <a:solidFill>
                  <a:srgbClr val="FF0000"/>
                </a:solidFill>
              </a:rPr>
              <a:t>da L</a:t>
            </a:r>
            <a:r>
              <a:rPr lang="pt-BR" sz="4800" i="1" dirty="0" smtClean="0">
                <a:solidFill>
                  <a:srgbClr val="FF0000"/>
                </a:solidFill>
              </a:rPr>
              <a:t>inguagem</a:t>
            </a:r>
            <a:endParaRPr lang="en-US" sz="4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Resultado de imagem para gifs de vendedor de ru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41" y="1909634"/>
            <a:ext cx="42672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5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        O CORCUNDA E O FANHO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err="1" smtClean="0"/>
              <a:t>em</a:t>
            </a:r>
            <a:r>
              <a:rPr lang="en-US" i="1" dirty="0" smtClean="0"/>
              <a:t>: </a:t>
            </a:r>
            <a:r>
              <a:rPr lang="en-US" i="1" dirty="0" err="1" smtClean="0"/>
              <a:t>distúrbios</a:t>
            </a:r>
            <a:r>
              <a:rPr lang="en-US" i="1" dirty="0" smtClean="0"/>
              <a:t> da </a:t>
            </a:r>
            <a:r>
              <a:rPr lang="en-US" i="1" dirty="0" err="1" smtClean="0"/>
              <a:t>linguagem</a:t>
            </a:r>
            <a:endParaRPr lang="en-US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Dois amigos trabalhavam na mesma </a:t>
            </a:r>
            <a:r>
              <a:rPr lang="pt-BR" dirty="0" err="1" smtClean="0"/>
              <a:t>empresa,ambos</a:t>
            </a:r>
            <a:r>
              <a:rPr lang="pt-BR" dirty="0" smtClean="0"/>
              <a:t> eram deficientes, sendo um fanho e o outro corcunda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Certo dia, aparece na firma o corcunda, com as costas totalmente eretas. O fanho logo perguntou: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pt-BR" dirty="0" smtClean="0"/>
              <a:t>Omo </a:t>
            </a:r>
            <a:r>
              <a:rPr lang="pt-BR" dirty="0" err="1" smtClean="0"/>
              <a:t>ocê</a:t>
            </a:r>
            <a:r>
              <a:rPr lang="pt-BR" dirty="0" smtClean="0"/>
              <a:t> </a:t>
            </a:r>
            <a:r>
              <a:rPr lang="pt-BR" dirty="0" err="1" smtClean="0"/>
              <a:t>onseguiu</a:t>
            </a:r>
            <a:r>
              <a:rPr lang="pt-BR" dirty="0" smtClean="0"/>
              <a:t>  irá a </a:t>
            </a:r>
            <a:r>
              <a:rPr lang="pt-BR" dirty="0" err="1" smtClean="0"/>
              <a:t>orcunda</a:t>
            </a:r>
            <a:r>
              <a:rPr lang="pt-BR" dirty="0" smtClean="0"/>
              <a:t> assim de um dia ara </a:t>
            </a:r>
            <a:r>
              <a:rPr lang="pt-BR" dirty="0" err="1" smtClean="0"/>
              <a:t>oto</a:t>
            </a:r>
            <a:r>
              <a:rPr lang="pt-BR" dirty="0" smtClean="0"/>
              <a:t>?</a:t>
            </a:r>
          </a:p>
          <a:p>
            <a:pPr>
              <a:buFontTx/>
              <a:buChar char="-"/>
            </a:pPr>
            <a:endParaRPr lang="pt-BR" dirty="0"/>
          </a:p>
          <a:p>
            <a:pPr>
              <a:buFontTx/>
              <a:buChar char="-"/>
            </a:pPr>
            <a:r>
              <a:rPr lang="pt-BR" dirty="0" smtClean="0"/>
              <a:t>Foi a voz misteriosa do cemitério. Disse.</a:t>
            </a:r>
          </a:p>
          <a:p>
            <a:pPr>
              <a:buFontTx/>
              <a:buChar char="-"/>
            </a:pPr>
            <a:r>
              <a:rPr lang="pt-BR" dirty="0" smtClean="0"/>
              <a:t>Oz </a:t>
            </a:r>
            <a:r>
              <a:rPr lang="pt-BR" dirty="0" err="1" smtClean="0"/>
              <a:t>isteriosa</a:t>
            </a:r>
            <a:r>
              <a:rPr lang="pt-BR" dirty="0" smtClean="0"/>
              <a:t>? Omo assim?</a:t>
            </a:r>
          </a:p>
          <a:p>
            <a:pPr marL="0" indent="0">
              <a:buNone/>
            </a:pPr>
            <a:r>
              <a:rPr lang="pt-BR" dirty="0" smtClean="0"/>
              <a:t>E o </a:t>
            </a:r>
            <a:r>
              <a:rPr lang="pt-BR" dirty="0" err="1" smtClean="0"/>
              <a:t>ex-corcunda</a:t>
            </a:r>
            <a:r>
              <a:rPr lang="pt-BR" dirty="0" smtClean="0"/>
              <a:t> lhe explica:</a:t>
            </a:r>
          </a:p>
          <a:p>
            <a:pPr>
              <a:buFontTx/>
              <a:buChar char="-"/>
            </a:pPr>
            <a:r>
              <a:rPr lang="pt-BR" dirty="0" smtClean="0"/>
              <a:t>Ontem, ao sair do trabalho, resolvi entrar </a:t>
            </a:r>
            <a:r>
              <a:rPr lang="pt-BR" dirty="0" err="1" smtClean="0"/>
              <a:t>naqule</a:t>
            </a:r>
            <a:r>
              <a:rPr lang="pt-BR" dirty="0" smtClean="0"/>
              <a:t> cemitério que tem aqui perto. Estava andando e observando os túmulos, quando de repente ouvi uma voz que me disse: O que você tem nas costas? Eu fiquei </a:t>
            </a:r>
            <a:r>
              <a:rPr lang="pt-BR" dirty="0" err="1" smtClean="0"/>
              <a:t>surpreso,mas</a:t>
            </a:r>
            <a:r>
              <a:rPr lang="pt-BR" dirty="0" smtClean="0"/>
              <a:t> </a:t>
            </a:r>
            <a:r>
              <a:rPr lang="pt-BR" dirty="0" err="1" smtClean="0"/>
              <a:t>respondi:uma</a:t>
            </a:r>
            <a:r>
              <a:rPr lang="pt-BR" dirty="0" smtClean="0"/>
              <a:t> </a:t>
            </a:r>
            <a:r>
              <a:rPr lang="pt-BR" dirty="0" err="1" smtClean="0"/>
              <a:t>orcunda.Grande</a:t>
            </a:r>
            <a:r>
              <a:rPr lang="pt-BR" dirty="0" smtClean="0"/>
              <a:t> foi minha surpresa quando a voz falou: Então me passa pra cá!  E a minha corcunda desapareceu totalmente.</a:t>
            </a:r>
          </a:p>
          <a:p>
            <a:pPr>
              <a:buFontTx/>
              <a:buChar char="-"/>
            </a:pPr>
            <a:r>
              <a:rPr lang="pt-BR" dirty="0" err="1" smtClean="0"/>
              <a:t>Ossa</a:t>
            </a:r>
            <a:r>
              <a:rPr lang="pt-BR" dirty="0" smtClean="0"/>
              <a:t>, eu ou lá </a:t>
            </a:r>
            <a:r>
              <a:rPr lang="pt-BR" dirty="0" err="1" smtClean="0"/>
              <a:t>oje</a:t>
            </a:r>
            <a:r>
              <a:rPr lang="pt-BR" dirty="0" smtClean="0"/>
              <a:t>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Dada a hora de ir embora, o fanho saiu feliz da vida rumo ao cemitério. Lá chegando, não demorou muito para ouvir a voz:</a:t>
            </a:r>
          </a:p>
          <a:p>
            <a:pPr marL="0" indent="0">
              <a:buNone/>
            </a:pPr>
            <a:endParaRPr lang="pt-BR" dirty="0"/>
          </a:p>
          <a:p>
            <a:pPr>
              <a:buFontTx/>
              <a:buChar char="-"/>
            </a:pPr>
            <a:r>
              <a:rPr lang="pt-BR" dirty="0" smtClean="0"/>
              <a:t>O que você tem nas costas?</a:t>
            </a:r>
          </a:p>
          <a:p>
            <a:pPr>
              <a:buFontTx/>
              <a:buChar char="-"/>
            </a:pPr>
            <a:r>
              <a:rPr lang="pt-BR" dirty="0" smtClean="0"/>
              <a:t>Nas costas, nada! – respondeu o fanho.</a:t>
            </a:r>
          </a:p>
          <a:p>
            <a:pPr>
              <a:buFontTx/>
              <a:buChar char="-"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Ai a voz disse....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4400" dirty="0" smtClean="0"/>
              <a:t>- Então toma uma corcunda de presente!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228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512479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5300" b="1" dirty="0" smtClean="0"/>
              <a:t>Fazendo </a:t>
            </a:r>
            <a:r>
              <a:rPr lang="pt-BR" sz="5300" b="1" dirty="0"/>
              <a:t>“cabelo, barba e bigode</a:t>
            </a:r>
            <a:r>
              <a:rPr lang="pt-BR" sz="5300" dirty="0" smtClean="0"/>
              <a:t>”</a:t>
            </a:r>
            <a:br>
              <a:rPr lang="pt-BR" sz="5300" dirty="0" smtClean="0"/>
            </a:br>
            <a:r>
              <a:rPr lang="pt-BR" sz="5300" dirty="0"/>
              <a:t/>
            </a:r>
            <a:br>
              <a:rPr lang="pt-BR" sz="5300" dirty="0"/>
            </a:br>
            <a:r>
              <a:rPr lang="pt-BR" sz="4000" dirty="0" smtClean="0">
                <a:solidFill>
                  <a:srgbClr val="FF0000"/>
                </a:solidFill>
              </a:rPr>
              <a:t>Abordando a Linguagem:</a:t>
            </a:r>
            <a:br>
              <a:rPr lang="pt-BR" sz="4000" dirty="0" smtClean="0">
                <a:solidFill>
                  <a:srgbClr val="FF0000"/>
                </a:solidFill>
              </a:rPr>
            </a:br>
            <a:r>
              <a:rPr lang="pt-BR" sz="4000" dirty="0" smtClean="0">
                <a:solidFill>
                  <a:srgbClr val="FF0000"/>
                </a:solidFill>
              </a:rPr>
              <a:t/>
            </a:r>
            <a:br>
              <a:rPr lang="pt-BR" sz="4000" dirty="0" smtClean="0">
                <a:solidFill>
                  <a:srgbClr val="FF0000"/>
                </a:solidFill>
              </a:rPr>
            </a:br>
            <a:r>
              <a:rPr lang="pt-BR" sz="4000" dirty="0" smtClean="0"/>
              <a:t/>
            </a:r>
            <a:br>
              <a:rPr lang="pt-BR" sz="4000" dirty="0" smtClean="0"/>
            </a:br>
            <a:r>
              <a:rPr lang="pt-BR" sz="4000" i="1" dirty="0" smtClean="0">
                <a:solidFill>
                  <a:srgbClr val="FF0000"/>
                </a:solidFill>
              </a:rPr>
              <a:t>No Plano transcendental</a:t>
            </a:r>
            <a:br>
              <a:rPr lang="pt-BR" sz="4000" i="1" dirty="0" smtClean="0">
                <a:solidFill>
                  <a:srgbClr val="FF0000"/>
                </a:solidFill>
              </a:rPr>
            </a:br>
            <a:r>
              <a:rPr lang="pt-BR" sz="4000" i="1" dirty="0" smtClean="0">
                <a:solidFill>
                  <a:srgbClr val="FF0000"/>
                </a:solidFill>
              </a:rPr>
              <a:t>No aspecto Antropológico</a:t>
            </a:r>
            <a:br>
              <a:rPr lang="pt-BR" sz="4000" i="1" dirty="0" smtClean="0">
                <a:solidFill>
                  <a:srgbClr val="FF0000"/>
                </a:solidFill>
              </a:rPr>
            </a:br>
            <a:r>
              <a:rPr lang="pt-BR" sz="4000" i="1" dirty="0" smtClean="0">
                <a:solidFill>
                  <a:srgbClr val="FF0000"/>
                </a:solidFill>
              </a:rPr>
              <a:t>No âmbito da Filosofia</a:t>
            </a:r>
            <a:br>
              <a:rPr lang="pt-BR" sz="4000" i="1" dirty="0" smtClean="0">
                <a:solidFill>
                  <a:srgbClr val="FF0000"/>
                </a:solidFill>
              </a:rPr>
            </a:br>
            <a:r>
              <a:rPr lang="pt-BR" sz="4000" i="1" dirty="0" smtClean="0">
                <a:solidFill>
                  <a:srgbClr val="FF0000"/>
                </a:solidFill>
              </a:rPr>
              <a:t/>
            </a:r>
            <a:br>
              <a:rPr lang="pt-BR" sz="4000" i="1" dirty="0" smtClean="0">
                <a:solidFill>
                  <a:srgbClr val="FF0000"/>
                </a:solidFill>
              </a:rPr>
            </a:br>
            <a:r>
              <a:rPr lang="pt-BR" dirty="0"/>
              <a:t/>
            </a:r>
            <a:br>
              <a:rPr lang="pt-BR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148" name="Picture 4" descr="Resultado de imagem para gifs cabelo barba e bigo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24" y="1968038"/>
            <a:ext cx="3923607" cy="360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6025" y="1753985"/>
            <a:ext cx="9601200" cy="4189615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A Linguagem no Plano Transcendental: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Poder da criação</a:t>
            </a:r>
          </a:p>
          <a:p>
            <a:pPr marL="0" indent="0">
              <a:buNone/>
            </a:pPr>
            <a:r>
              <a:rPr lang="pt-BR" dirty="0" smtClean="0"/>
              <a:t>Poder mágico</a:t>
            </a:r>
          </a:p>
          <a:p>
            <a:pPr marL="0" indent="0">
              <a:buNone/>
            </a:pPr>
            <a:r>
              <a:rPr lang="pt-BR" dirty="0" smtClean="0"/>
              <a:t>Poder encantatório</a:t>
            </a:r>
          </a:p>
          <a:p>
            <a:pPr marL="0" indent="0">
              <a:buNone/>
            </a:pPr>
            <a:r>
              <a:rPr lang="pt-BR" dirty="0" smtClean="0"/>
              <a:t>Poder da censura</a:t>
            </a:r>
          </a:p>
          <a:p>
            <a:pPr marL="0" indent="0">
              <a:buNone/>
            </a:pPr>
            <a:r>
              <a:rPr lang="pt-BR" dirty="0" smtClean="0"/>
              <a:t>Poder transformador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16025" y="241069"/>
            <a:ext cx="9601200" cy="6151418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/>
            </a:r>
            <a:br>
              <a:rPr lang="pt-BR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VAI PRA LÁ BOCA DE PRAGA !!!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174" name="Picture 6" descr="Resultado de imagem para gifs de palavrÃ£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22" y="2519619"/>
            <a:ext cx="5614497" cy="33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6494" y="548641"/>
            <a:ext cx="8886305" cy="262682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5300" b="1" dirty="0" smtClean="0"/>
              <a:t>EU SOU EU E JACARÉ É UM BICHO</a:t>
            </a:r>
            <a:r>
              <a:rPr lang="en-US" sz="5300" b="1" dirty="0"/>
              <a:t/>
            </a:r>
            <a:br>
              <a:rPr lang="en-US" sz="5300" b="1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b="1" dirty="0" smtClean="0">
                <a:solidFill>
                  <a:srgbClr val="FF0000"/>
                </a:solidFill>
              </a:rPr>
              <a:t>A </a:t>
            </a:r>
            <a:r>
              <a:rPr lang="en-US" sz="2700" b="1" dirty="0" err="1" smtClean="0">
                <a:solidFill>
                  <a:srgbClr val="FF0000"/>
                </a:solidFill>
              </a:rPr>
              <a:t>linguagem</a:t>
            </a:r>
            <a:r>
              <a:rPr lang="en-US" sz="2700" b="1" dirty="0" smtClean="0">
                <a:solidFill>
                  <a:srgbClr val="FF0000"/>
                </a:solidFill>
              </a:rPr>
              <a:t> no </a:t>
            </a:r>
            <a:r>
              <a:rPr lang="en-US" sz="2700" b="1" dirty="0" err="1" smtClean="0">
                <a:solidFill>
                  <a:srgbClr val="FF0000"/>
                </a:solidFill>
              </a:rPr>
              <a:t>aspecto</a:t>
            </a:r>
            <a:r>
              <a:rPr lang="en-US" sz="2700" b="1" dirty="0" smtClean="0">
                <a:solidFill>
                  <a:srgbClr val="FF0000"/>
                </a:solidFill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</a:rPr>
              <a:t>antropológico</a:t>
            </a:r>
            <a:r>
              <a:rPr lang="en-US" sz="2700" b="1" dirty="0" smtClean="0">
                <a:solidFill>
                  <a:srgbClr val="FF0000"/>
                </a:solidFill>
              </a:rPr>
              <a:t/>
            </a:r>
            <a:br>
              <a:rPr lang="en-US" sz="2700" b="1" dirty="0" smtClean="0">
                <a:solidFill>
                  <a:srgbClr val="FF0000"/>
                </a:solidFill>
              </a:rPr>
            </a:br>
            <a:r>
              <a:rPr lang="en-US" sz="2700" b="1" dirty="0">
                <a:solidFill>
                  <a:srgbClr val="FF0000"/>
                </a:solidFill>
              </a:rPr>
              <a:t/>
            </a:r>
            <a:br>
              <a:rPr lang="en-US" sz="2700" b="1" dirty="0">
                <a:solidFill>
                  <a:srgbClr val="FF0000"/>
                </a:solidFill>
              </a:rPr>
            </a:br>
            <a:r>
              <a:rPr lang="en-US" sz="2700" b="1" dirty="0" err="1" smtClean="0">
                <a:solidFill>
                  <a:srgbClr val="FF0000"/>
                </a:solidFill>
              </a:rPr>
              <a:t>Homens</a:t>
            </a:r>
            <a:r>
              <a:rPr lang="en-US" sz="2700" b="1" dirty="0" smtClean="0">
                <a:solidFill>
                  <a:srgbClr val="FF0000"/>
                </a:solidFill>
              </a:rPr>
              <a:t> X Outros </a:t>
            </a:r>
            <a:r>
              <a:rPr lang="en-US" sz="2700" b="1" dirty="0" err="1" smtClean="0">
                <a:solidFill>
                  <a:srgbClr val="FF0000"/>
                </a:solidFill>
              </a:rPr>
              <a:t>bichos</a:t>
            </a:r>
            <a:r>
              <a:rPr lang="en-US" sz="2700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371600" y="5821680"/>
            <a:ext cx="96012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8196" name="Picture 4" descr="Resultado de imagem para gifs de macacos engraÃ§ad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03" y="2964872"/>
            <a:ext cx="5112326" cy="314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43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1" y="685800"/>
            <a:ext cx="5419898" cy="500841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A Linguagem no âmbito Filosófico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sz="2200" b="1" i="1" dirty="0" smtClean="0">
                <a:solidFill>
                  <a:srgbClr val="00B050"/>
                </a:solidFill>
              </a:rPr>
              <a:t>Antiguidade – Platão – Phármakon</a:t>
            </a:r>
            <a:br>
              <a:rPr lang="pt-BR" sz="2200" b="1" i="1" dirty="0" smtClean="0">
                <a:solidFill>
                  <a:srgbClr val="00B050"/>
                </a:solidFill>
              </a:rPr>
            </a:br>
            <a:r>
              <a:rPr lang="pt-BR" b="1" i="1" dirty="0">
                <a:solidFill>
                  <a:srgbClr val="00B050"/>
                </a:solidFill>
              </a:rPr>
              <a:t/>
            </a:r>
            <a:br>
              <a:rPr lang="pt-BR" b="1" i="1" dirty="0">
                <a:solidFill>
                  <a:srgbClr val="00B050"/>
                </a:solidFill>
              </a:rPr>
            </a:br>
            <a:r>
              <a:rPr lang="pt-BR" sz="2200" b="1" i="1" dirty="0" smtClean="0">
                <a:solidFill>
                  <a:srgbClr val="00B050"/>
                </a:solidFill>
              </a:rPr>
              <a:t>Modernidade – Hjelmslev – Instrumento</a:t>
            </a:r>
            <a:br>
              <a:rPr lang="pt-BR" sz="2200" b="1" i="1" dirty="0" smtClean="0">
                <a:solidFill>
                  <a:srgbClr val="00B050"/>
                </a:solidFill>
              </a:rPr>
            </a:br>
            <a:r>
              <a:rPr lang="pt-BR" sz="2200" b="1" i="1" dirty="0" smtClean="0">
                <a:solidFill>
                  <a:srgbClr val="00B050"/>
                </a:solidFill>
              </a:rPr>
              <a:t/>
            </a:r>
            <a:br>
              <a:rPr lang="pt-BR" sz="2200" b="1" i="1" dirty="0" smtClean="0">
                <a:solidFill>
                  <a:srgbClr val="00B050"/>
                </a:solidFill>
              </a:rPr>
            </a:br>
            <a:r>
              <a:rPr lang="pt-BR" sz="2200" b="1" i="1" dirty="0">
                <a:solidFill>
                  <a:srgbClr val="00B050"/>
                </a:solidFill>
              </a:rPr>
              <a:t/>
            </a:r>
            <a:br>
              <a:rPr lang="pt-BR" sz="2200" b="1" i="1" dirty="0">
                <a:solidFill>
                  <a:srgbClr val="00B050"/>
                </a:solidFill>
              </a:rPr>
            </a:br>
            <a:r>
              <a:rPr lang="pt-BR" sz="2200" b="1" i="1" dirty="0" smtClean="0">
                <a:solidFill>
                  <a:srgbClr val="00B050"/>
                </a:solidFill>
              </a:rPr>
              <a:t>Ciência – Saussure - Linguística</a:t>
            </a:r>
            <a:br>
              <a:rPr lang="pt-BR" sz="2200" b="1" i="1" dirty="0" smtClean="0">
                <a:solidFill>
                  <a:srgbClr val="00B050"/>
                </a:solidFill>
              </a:rPr>
            </a:br>
            <a:r>
              <a:rPr lang="pt-BR" b="1" i="1" dirty="0">
                <a:solidFill>
                  <a:srgbClr val="00B050"/>
                </a:solidFill>
              </a:rPr>
              <a:t/>
            </a:r>
            <a:br>
              <a:rPr lang="pt-BR" b="1" i="1" dirty="0">
                <a:solidFill>
                  <a:srgbClr val="00B050"/>
                </a:solidFill>
              </a:rPr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pic>
        <p:nvPicPr>
          <p:cNvPr id="9218" name="Picture 2" descr="Resultado de imagem para gifs de bicho filosofo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939338"/>
            <a:ext cx="4231842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1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2095" y="1537855"/>
            <a:ext cx="4015047" cy="217793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rgbClr val="0070C0"/>
                </a:solidFill>
              </a:rPr>
              <a:t>III PARTE</a:t>
            </a:r>
            <a:br>
              <a:rPr lang="pt-BR" b="1" dirty="0" smtClean="0">
                <a:solidFill>
                  <a:srgbClr val="0070C0"/>
                </a:solidFill>
              </a:rPr>
            </a:br>
            <a:r>
              <a:rPr lang="pt-BR" b="1" dirty="0" smtClean="0">
                <a:solidFill>
                  <a:srgbClr val="0070C0"/>
                </a:solidFill>
              </a:rPr>
              <a:t/>
            </a:r>
            <a:br>
              <a:rPr lang="pt-BR" b="1" dirty="0" smtClean="0">
                <a:solidFill>
                  <a:srgbClr val="0070C0"/>
                </a:solidFill>
              </a:rPr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A FILOSOFIA</a:t>
            </a:r>
            <a:br>
              <a:rPr lang="pt-BR" b="1" dirty="0" smtClean="0"/>
            </a:b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en-US" dirty="0"/>
          </a:p>
        </p:txBody>
      </p:sp>
      <p:pic>
        <p:nvPicPr>
          <p:cNvPr id="14338" name="Picture 2" descr="Resultado de imagem para gifs de FILOSOF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157" y="1008782"/>
            <a:ext cx="3478876" cy="45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5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O MÉDICO E O MATUTO em: o significado filosófico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 smtClean="0"/>
              <a:t>O médico perguntou ao matuto?</a:t>
            </a:r>
          </a:p>
          <a:p>
            <a:pPr marL="0" indent="0">
              <a:buNone/>
            </a:pPr>
            <a:r>
              <a:rPr lang="pt-BR" sz="4000" dirty="0" smtClean="0"/>
              <a:t>- O que te trouxe aqui?</a:t>
            </a:r>
          </a:p>
          <a:p>
            <a:pPr marL="0" indent="0">
              <a:buNone/>
            </a:pPr>
            <a:r>
              <a:rPr lang="pt-BR" sz="4000" dirty="0" smtClean="0"/>
              <a:t>O matuto respondeu:</a:t>
            </a:r>
          </a:p>
          <a:p>
            <a:pPr marL="0" indent="0">
              <a:buNone/>
            </a:pPr>
            <a:r>
              <a:rPr lang="pt-BR" sz="4000" dirty="0" smtClean="0"/>
              <a:t>- O taxi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802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7200" b="1" dirty="0" smtClean="0"/>
              <a:t>Blogdoestudante.com.br</a:t>
            </a:r>
            <a:endParaRPr lang="en-US" sz="7200" b="1" dirty="0"/>
          </a:p>
        </p:txBody>
      </p:sp>
      <p:pic>
        <p:nvPicPr>
          <p:cNvPr id="4" name="Picture 2" descr="Resultado de imagem para gifs dormindo na sala de aul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6" y="2452256"/>
            <a:ext cx="10615353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43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/>
              <a:t>O médico insistiu:</a:t>
            </a:r>
          </a:p>
          <a:p>
            <a:pPr>
              <a:buFontTx/>
              <a:buChar char="-"/>
            </a:pPr>
            <a:r>
              <a:rPr lang="pt-BR" sz="3600" dirty="0" err="1" smtClean="0"/>
              <a:t>Desculpe,não</a:t>
            </a:r>
            <a:r>
              <a:rPr lang="pt-BR" sz="3600" dirty="0" smtClean="0"/>
              <a:t> me fiz entender, vamos de novo:</a:t>
            </a:r>
          </a:p>
          <a:p>
            <a:pPr>
              <a:buFontTx/>
              <a:buChar char="-"/>
            </a:pPr>
            <a:r>
              <a:rPr lang="pt-BR" sz="3600" dirty="0" smtClean="0"/>
              <a:t>O que o Senhor tem?</a:t>
            </a:r>
          </a:p>
          <a:p>
            <a:pPr>
              <a:buFontTx/>
              <a:buChar char="-"/>
            </a:pPr>
            <a:r>
              <a:rPr lang="pt-BR" sz="3600" dirty="0" smtClean="0"/>
              <a:t>Uma fazenda, 3 mil cabeças de boi, plantação de milho, galinha, porco....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91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3600" dirty="0" smtClean="0"/>
              <a:t>E o médico de novo:</a:t>
            </a:r>
          </a:p>
          <a:p>
            <a:pPr algn="just">
              <a:buFontTx/>
              <a:buChar char="-"/>
            </a:pPr>
            <a:r>
              <a:rPr lang="pt-BR" sz="3600" dirty="0" smtClean="0"/>
              <a:t>Vamos ver se o Senhor entende: O que o Senhor sente?</a:t>
            </a:r>
          </a:p>
          <a:p>
            <a:pPr marL="0" indent="0" algn="just">
              <a:buNone/>
            </a:pPr>
            <a:endParaRPr lang="pt-BR" sz="3600" dirty="0" smtClean="0"/>
          </a:p>
          <a:p>
            <a:pPr algn="just">
              <a:buFontTx/>
              <a:buChar char="-"/>
            </a:pPr>
            <a:r>
              <a:rPr lang="pt-BR" sz="3600" dirty="0" smtClean="0"/>
              <a:t>Sinto vontade de vender tudo e vim morar na cidade. O que Senhor quer comprar?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97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Histórico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sz="2800" b="1" i="1" dirty="0" smtClean="0">
                <a:solidFill>
                  <a:srgbClr val="0070C0"/>
                </a:solidFill>
              </a:rPr>
              <a:t>Grécia – séc. VI a.c.</a:t>
            </a:r>
          </a:p>
          <a:p>
            <a:pPr marL="0" indent="0">
              <a:buNone/>
            </a:pPr>
            <a:endParaRPr lang="pt-BR" sz="2800" b="1" i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BR" sz="2800" b="1" i="1" dirty="0" smtClean="0">
                <a:solidFill>
                  <a:srgbClr val="0070C0"/>
                </a:solidFill>
              </a:rPr>
              <a:t> Fim do período mitológico e inicio do período filosófico</a:t>
            </a:r>
          </a:p>
          <a:p>
            <a:pPr>
              <a:buFont typeface="Wingdings" panose="05000000000000000000" pitchFamily="2" charset="2"/>
              <a:buChar char="q"/>
            </a:pPr>
            <a:endParaRPr lang="pt-BR" sz="2800" b="1" i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BR" sz="2800" b="1" i="1" dirty="0" smtClean="0">
                <a:solidFill>
                  <a:srgbClr val="0070C0"/>
                </a:solidFill>
              </a:rPr>
              <a:t> O Mito da Caverna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00B050"/>
                </a:solidFill>
              </a:rPr>
              <a:t>Conceitos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30283" y="2660073"/>
            <a:ext cx="8869679" cy="2301240"/>
          </a:xfrm>
        </p:spPr>
        <p:txBody>
          <a:bodyPr/>
          <a:lstStyle/>
          <a:p>
            <a:endParaRPr lang="pt-B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sz="2800" b="1" i="1" dirty="0" smtClean="0"/>
              <a:t>Reflexão </a:t>
            </a:r>
          </a:p>
          <a:p>
            <a:pPr marL="0" indent="0" algn="ctr">
              <a:buNone/>
            </a:pPr>
            <a:endParaRPr lang="pt-BR" sz="2800" b="1" i="1" dirty="0"/>
          </a:p>
          <a:p>
            <a:pPr>
              <a:buFont typeface="Wingdings" panose="05000000000000000000" pitchFamily="2" charset="2"/>
              <a:buChar char="q"/>
            </a:pPr>
            <a:r>
              <a:rPr lang="pt-BR" sz="2800" b="1" i="1" dirty="0" smtClean="0"/>
              <a:t> Atitude</a:t>
            </a:r>
            <a:endParaRPr lang="en-US" sz="2800" b="1" i="1" dirty="0"/>
          </a:p>
        </p:txBody>
      </p:sp>
      <p:pic>
        <p:nvPicPr>
          <p:cNvPr id="10242" name="Picture 2" descr="Resultado de imagem para gifs de espelh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96" y="1820488"/>
            <a:ext cx="5264323" cy="398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Preocupações filosóficas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98668" y="2286000"/>
            <a:ext cx="4480561" cy="3581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sz="2800" b="1" i="1" dirty="0" smtClean="0">
                <a:solidFill>
                  <a:srgbClr val="00B050"/>
                </a:solidFill>
              </a:rPr>
              <a:t>A origem – Por que é?</a:t>
            </a:r>
          </a:p>
          <a:p>
            <a:pPr marL="0" indent="0">
              <a:buNone/>
            </a:pPr>
            <a:endParaRPr lang="pt-BR" sz="2800" b="1" i="1" dirty="0"/>
          </a:p>
          <a:p>
            <a:pPr>
              <a:buFont typeface="Wingdings" panose="05000000000000000000" pitchFamily="2" charset="2"/>
              <a:buChar char="q"/>
            </a:pPr>
            <a:r>
              <a:rPr lang="pt-BR" sz="2800" b="1" i="1" dirty="0" smtClean="0"/>
              <a:t> </a:t>
            </a:r>
            <a:r>
              <a:rPr lang="pt-BR" sz="2800" b="1" i="1" dirty="0" smtClean="0">
                <a:solidFill>
                  <a:srgbClr val="FF0000"/>
                </a:solidFill>
              </a:rPr>
              <a:t>A essência – O que é?</a:t>
            </a:r>
          </a:p>
          <a:p>
            <a:pPr marL="0" indent="0">
              <a:buNone/>
            </a:pPr>
            <a:endParaRPr lang="pt-BR" sz="2800" b="1" i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sz="2800" b="1" i="1" dirty="0"/>
              <a:t> </a:t>
            </a:r>
            <a:r>
              <a:rPr lang="pt-BR" sz="2800" b="1" i="1" dirty="0" smtClean="0">
                <a:solidFill>
                  <a:srgbClr val="0070C0"/>
                </a:solidFill>
              </a:rPr>
              <a:t>O significado – Como é?</a:t>
            </a:r>
          </a:p>
          <a:p>
            <a:pPr>
              <a:buFont typeface="Wingdings" panose="05000000000000000000" pitchFamily="2" charset="2"/>
              <a:buChar char="q"/>
            </a:pPr>
            <a:endParaRPr lang="pt-BR" sz="2800" b="1" i="1" dirty="0"/>
          </a:p>
          <a:p>
            <a:pPr>
              <a:buFont typeface="Wingdings" panose="05000000000000000000" pitchFamily="2" charset="2"/>
              <a:buChar char="q"/>
            </a:pPr>
            <a:r>
              <a:rPr lang="pt-BR" sz="2800" b="1" i="1" dirty="0" smtClean="0"/>
              <a:t> </a:t>
            </a:r>
            <a:r>
              <a:rPr lang="pt-BR" sz="2800" b="1" i="1" dirty="0" smtClean="0">
                <a:solidFill>
                  <a:schemeClr val="accent6">
                    <a:lumMod val="50000"/>
                  </a:schemeClr>
                </a:solidFill>
              </a:rPr>
              <a:t>A finalidade -  Para que é?</a:t>
            </a:r>
          </a:p>
          <a:p>
            <a:pPr>
              <a:buFont typeface="Wingdings" panose="05000000000000000000" pitchFamily="2" charset="2"/>
              <a:buChar char="q"/>
            </a:pP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31477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b="1" dirty="0" smtClean="0"/>
              <a:t>Categorias de análise filosófica</a:t>
            </a:r>
            <a:endParaRPr lang="en-US" sz="4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48050" y="2286000"/>
            <a:ext cx="6824749" cy="3581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sz="3600" b="1" i="1" dirty="0" smtClean="0">
                <a:solidFill>
                  <a:srgbClr val="FF0000"/>
                </a:solidFill>
              </a:rPr>
              <a:t>Pensamento</a:t>
            </a:r>
          </a:p>
          <a:p>
            <a:pPr marL="0" indent="0">
              <a:buNone/>
            </a:pPr>
            <a:endParaRPr lang="pt-BR" sz="3600" b="1" i="1" dirty="0"/>
          </a:p>
          <a:p>
            <a:pPr>
              <a:buFont typeface="Wingdings" panose="05000000000000000000" pitchFamily="2" charset="2"/>
              <a:buChar char="q"/>
            </a:pPr>
            <a:r>
              <a:rPr lang="pt-BR" sz="3600" b="1" i="1" dirty="0" smtClean="0"/>
              <a:t> </a:t>
            </a:r>
            <a:r>
              <a:rPr lang="pt-BR" sz="3600" b="1" i="1" dirty="0" smtClean="0">
                <a:solidFill>
                  <a:srgbClr val="0070C0"/>
                </a:solidFill>
              </a:rPr>
              <a:t>Razão</a:t>
            </a:r>
          </a:p>
          <a:p>
            <a:pPr>
              <a:buFont typeface="Wingdings" panose="05000000000000000000" pitchFamily="2" charset="2"/>
              <a:buChar char="q"/>
            </a:pPr>
            <a:endParaRPr lang="pt-BR" sz="3600" b="1" i="1" dirty="0"/>
          </a:p>
          <a:p>
            <a:pPr>
              <a:buFont typeface="Wingdings" panose="05000000000000000000" pitchFamily="2" charset="2"/>
              <a:buChar char="q"/>
            </a:pPr>
            <a:r>
              <a:rPr lang="pt-BR" sz="3600" b="1" i="1" dirty="0" smtClean="0"/>
              <a:t> </a:t>
            </a:r>
            <a:r>
              <a:rPr lang="pt-BR" sz="3600" b="1" i="1" dirty="0" smtClean="0">
                <a:solidFill>
                  <a:srgbClr val="00B050"/>
                </a:solidFill>
              </a:rPr>
              <a:t>Conhecimento</a:t>
            </a:r>
          </a:p>
          <a:p>
            <a:pPr>
              <a:buFont typeface="Wingdings" panose="05000000000000000000" pitchFamily="2" charset="2"/>
              <a:buChar char="q"/>
            </a:pPr>
            <a:endParaRPr lang="pt-BR" sz="3600" b="1" i="1" dirty="0"/>
          </a:p>
          <a:p>
            <a:pPr>
              <a:buFont typeface="Wingdings" panose="05000000000000000000" pitchFamily="2" charset="2"/>
              <a:buChar char="q"/>
            </a:pPr>
            <a:r>
              <a:rPr lang="pt-BR" sz="3600" b="1" i="1" dirty="0" smtClean="0"/>
              <a:t> Verdade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28682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273" y="0"/>
            <a:ext cx="5394960" cy="4919200"/>
          </a:xfrm>
        </p:spPr>
        <p:txBody>
          <a:bodyPr/>
          <a:lstStyle/>
          <a:p>
            <a:pPr algn="ctr"/>
            <a:r>
              <a:rPr lang="pt-BR" dirty="0" smtClean="0"/>
              <a:t>Casamento da Linguagem com a Filosofia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endParaRPr lang="en-US" dirty="0"/>
          </a:p>
        </p:txBody>
      </p:sp>
      <p:pic>
        <p:nvPicPr>
          <p:cNvPr id="11266" name="Picture 2" descr="Resultado de imagem para gifs de briga de casal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85" y="1288473"/>
            <a:ext cx="4136447" cy="368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m para triang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83" y="2808460"/>
            <a:ext cx="3251580" cy="211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9601200" cy="2364971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</a:rPr>
              <a:t>III PARTE</a:t>
            </a:r>
            <a:br>
              <a:rPr lang="pt-BR" b="1" dirty="0">
                <a:solidFill>
                  <a:srgbClr val="0070C0"/>
                </a:solidFill>
              </a:rPr>
            </a:br>
            <a:r>
              <a:rPr lang="pt-BR" dirty="0"/>
              <a:t/>
            </a:r>
            <a:br>
              <a:rPr lang="pt-BR" dirty="0"/>
            </a:br>
            <a:r>
              <a:rPr lang="pt-BR" i="1" dirty="0">
                <a:solidFill>
                  <a:srgbClr val="FFC000"/>
                </a:solidFill>
              </a:rPr>
              <a:t>A origem, a natureza, as concepções e as causas de aquisição da Linguagem</a:t>
            </a:r>
            <a:br>
              <a:rPr lang="pt-BR" i="1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5362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292" y="3050769"/>
            <a:ext cx="2590605" cy="33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23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/>
              <a:t>A NATUREZA DA LINGUAGEM em: </a:t>
            </a:r>
            <a:r>
              <a:rPr lang="pt-BR" dirty="0" smtClean="0">
                <a:solidFill>
                  <a:srgbClr val="FF0000"/>
                </a:solidFill>
              </a:rPr>
              <a:t>o significado da palavra sexo</a:t>
            </a:r>
            <a:br>
              <a:rPr lang="pt-BR" dirty="0" smtClean="0">
                <a:solidFill>
                  <a:srgbClr val="FF0000"/>
                </a:solidFill>
              </a:rPr>
            </a:br>
            <a:r>
              <a:rPr lang="pt-BR" dirty="0">
                <a:solidFill>
                  <a:srgbClr val="FF0000"/>
                </a:solidFill>
              </a:rPr>
              <a:t/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 smtClean="0">
                <a:solidFill>
                  <a:srgbClr val="FF0000"/>
                </a:solidFill>
              </a:rPr>
              <a:t/>
            </a:r>
            <a:br>
              <a:rPr lang="pt-BR" dirty="0" smtClean="0">
                <a:solidFill>
                  <a:srgbClr val="FF0000"/>
                </a:solidFill>
              </a:rPr>
            </a:br>
            <a:r>
              <a:rPr lang="pt-BR" dirty="0">
                <a:solidFill>
                  <a:srgbClr val="FF0000"/>
                </a:solidFill>
              </a:rPr>
              <a:t/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 smtClean="0">
                <a:solidFill>
                  <a:srgbClr val="FF0000"/>
                </a:solidFill>
              </a:rPr>
              <a:t>CENSURADO</a:t>
            </a:r>
            <a:br>
              <a:rPr lang="pt-BR" dirty="0" smtClean="0">
                <a:solidFill>
                  <a:srgbClr val="FF0000"/>
                </a:solidFill>
              </a:rPr>
            </a:br>
            <a:r>
              <a:rPr lang="pt-BR" dirty="0">
                <a:solidFill>
                  <a:srgbClr val="FF0000"/>
                </a:solidFill>
              </a:rPr>
              <a:t/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 smtClean="0">
                <a:solidFill>
                  <a:srgbClr val="FF0000"/>
                </a:solidFill>
              </a:rPr>
              <a:t/>
            </a:r>
            <a:br>
              <a:rPr lang="pt-BR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90440" y="6657425"/>
            <a:ext cx="4397750" cy="123721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4800" dirty="0" smtClean="0"/>
              <a:t>CENSURADO</a:t>
            </a:r>
          </a:p>
          <a:p>
            <a:pPr marL="0" indent="0" algn="ctr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843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5400" dirty="0" smtClean="0"/>
              <a:t>Segundo o médico é uma doença, porque sempre termina na cama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112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6000" b="1" dirty="0" smtClean="0">
                <a:solidFill>
                  <a:srgbClr val="00B050"/>
                </a:solidFill>
              </a:rPr>
              <a:t>Ao final </a:t>
            </a:r>
            <a:r>
              <a:rPr lang="pt-BR" sz="6000" b="1" dirty="0" smtClean="0">
                <a:solidFill>
                  <a:srgbClr val="00B050"/>
                </a:solidFill>
              </a:rPr>
              <a:t>dessa aula de resumo....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877097" y="3391592"/>
            <a:ext cx="4846321" cy="2484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i="1" dirty="0" smtClean="0"/>
              <a:t>Ninguém tropeça nos grandes obstáculos; tropeçamos naquilo que parece nos óbvio... (Branchú</a:t>
            </a:r>
            <a:r>
              <a:rPr lang="pt-BR" sz="2800" b="1" i="1" dirty="0"/>
              <a:t>)</a:t>
            </a:r>
            <a:endParaRPr lang="en-US" sz="2800" b="1" i="1" dirty="0"/>
          </a:p>
        </p:txBody>
      </p:sp>
      <p:pic>
        <p:nvPicPr>
          <p:cNvPr id="5124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38" y="2494828"/>
            <a:ext cx="28575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7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800" dirty="0" smtClean="0"/>
              <a:t>Segundo o advogado é uma injustiça, porque sempre há um que fica por baixo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3312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800" dirty="0" smtClean="0"/>
              <a:t>Segundo o engenheiro é uma máquina perfeita, porque é a única em que se trabalha deitado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736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5400" dirty="0" smtClean="0"/>
              <a:t>Segundo o arquiteto é um erro de projeto, porque a área de lazer fica muito próxima do setor de saneamento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965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5400" dirty="0" smtClean="0"/>
              <a:t>Segundo o político é um ato de democracia perfeito, porque todos se dão bem </a:t>
            </a:r>
            <a:r>
              <a:rPr lang="pt-BR" sz="5400" dirty="0" err="1" smtClean="0"/>
              <a:t>independemente</a:t>
            </a:r>
            <a:r>
              <a:rPr lang="pt-BR" sz="5400" dirty="0" smtClean="0"/>
              <a:t> da posição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674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5400" dirty="0" smtClean="0"/>
              <a:t>Segundo o economista é desajuste, porque entra mais do que sai e, às vezes, nem se sabe o que é ativo ou passivo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609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5400" dirty="0" smtClean="0"/>
              <a:t>Segundo o contador é uma conta perfeita: põe-se o bruto, faz-se o balanço, tira-se o bruto e fica o líquido.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957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 smtClean="0"/>
              <a:t>Segundo o matemático é uma equação perfeita, porque se coloca entre parênteses, eleva o membro à máxima potência, extrai o produto e depois lhe reduz à mínima expressão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1209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5400" dirty="0" smtClean="0"/>
              <a:t>E por fim, segundo o psicólogo..... É foda explicar</a:t>
            </a:r>
            <a:r>
              <a:rPr lang="pt-BR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99505"/>
            <a:ext cx="9601200" cy="2285999"/>
          </a:xfrm>
        </p:spPr>
        <p:txBody>
          <a:bodyPr>
            <a:normAutofit/>
          </a:bodyPr>
          <a:lstStyle/>
          <a:p>
            <a:pPr algn="ctr"/>
            <a:r>
              <a:rPr lang="pt-BR" sz="3600" b="1" i="1" dirty="0"/>
              <a:t/>
            </a:r>
            <a:br>
              <a:rPr lang="pt-BR" sz="3600" b="1" i="1" dirty="0"/>
            </a:br>
            <a:r>
              <a:rPr lang="pt-BR" sz="3600" b="1" i="1" dirty="0" smtClean="0"/>
              <a:t/>
            </a:r>
            <a:br>
              <a:rPr lang="pt-BR" sz="3600" b="1" i="1" dirty="0" smtClean="0"/>
            </a:br>
            <a:r>
              <a:rPr lang="pt-BR" sz="3600" b="1" dirty="0">
                <a:solidFill>
                  <a:srgbClr val="00B050"/>
                </a:solidFill>
              </a:rPr>
              <a:t>A origem da Linguagem</a:t>
            </a:r>
            <a:endParaRPr lang="en-US" sz="3600" b="1" i="1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15294" y="2144685"/>
            <a:ext cx="4971011" cy="38474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sz="2800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sz="3500" dirty="0" smtClean="0">
                <a:solidFill>
                  <a:srgbClr val="FF0000"/>
                </a:solidFill>
              </a:rPr>
              <a:t>Onomatopeias</a:t>
            </a:r>
          </a:p>
          <a:p>
            <a:pPr marL="0" indent="0">
              <a:buNone/>
            </a:pPr>
            <a:endParaRPr lang="pt-BR" sz="35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sz="3500" dirty="0" smtClean="0"/>
              <a:t> </a:t>
            </a:r>
            <a:r>
              <a:rPr lang="pt-BR" sz="3500" dirty="0" smtClean="0">
                <a:solidFill>
                  <a:srgbClr val="00B050"/>
                </a:solidFill>
              </a:rPr>
              <a:t>Pantomina</a:t>
            </a:r>
          </a:p>
          <a:p>
            <a:pPr marL="0" indent="0">
              <a:buNone/>
            </a:pPr>
            <a:endParaRPr lang="pt-BR" sz="35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sz="3500" dirty="0"/>
              <a:t> </a:t>
            </a:r>
            <a:r>
              <a:rPr lang="pt-BR" sz="3500" dirty="0" smtClean="0">
                <a:solidFill>
                  <a:srgbClr val="0070C0"/>
                </a:solidFill>
              </a:rPr>
              <a:t>Instintos / Necessidade</a:t>
            </a:r>
          </a:p>
          <a:p>
            <a:pPr>
              <a:buFont typeface="Wingdings" panose="05000000000000000000" pitchFamily="2" charset="2"/>
              <a:buChar char="q"/>
            </a:pPr>
            <a:endParaRPr lang="pt-BR" sz="3500" dirty="0"/>
          </a:p>
          <a:p>
            <a:pPr>
              <a:buFont typeface="Wingdings" panose="05000000000000000000" pitchFamily="2" charset="2"/>
              <a:buChar char="q"/>
            </a:pPr>
            <a:r>
              <a:rPr lang="pt-BR" sz="3500" dirty="0" smtClean="0"/>
              <a:t> Emoções</a:t>
            </a:r>
          </a:p>
          <a:p>
            <a:pPr>
              <a:buFont typeface="Wingdings" panose="05000000000000000000" pitchFamily="2" charset="2"/>
              <a:buChar char="q"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q"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46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 </a:t>
            </a:r>
            <a:r>
              <a:rPr lang="pt-BR" b="1" dirty="0" smtClean="0">
                <a:solidFill>
                  <a:srgbClr val="FF0000"/>
                </a:solidFill>
              </a:rPr>
              <a:t>A natureza da Linguagem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2286000"/>
            <a:ext cx="5652655" cy="3581400"/>
          </a:xfrm>
        </p:spPr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5400" dirty="0" smtClean="0">
                <a:solidFill>
                  <a:srgbClr val="00B050"/>
                </a:solidFill>
              </a:rPr>
              <a:t>Naturalistas X Convencionalistas</a:t>
            </a:r>
            <a:endParaRPr lang="en-US" sz="5400" dirty="0">
              <a:solidFill>
                <a:srgbClr val="00B050"/>
              </a:solidFill>
            </a:endParaRPr>
          </a:p>
        </p:txBody>
      </p:sp>
      <p:pic>
        <p:nvPicPr>
          <p:cNvPr id="16386" name="Picture 2" descr="Resultado de imagem para GIFS DE BRIG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767" y="2286000"/>
            <a:ext cx="2884515" cy="31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</a:t>
            </a:r>
            <a:r>
              <a:rPr lang="pt-BR" b="1" dirty="0" smtClean="0"/>
              <a:t>Sumário do Conteúdo Ministrado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1687484"/>
            <a:ext cx="9601200" cy="4547061"/>
          </a:xfrm>
        </p:spPr>
        <p:txBody>
          <a:bodyPr>
            <a:noAutofit/>
          </a:bodyPr>
          <a:lstStyle/>
          <a:p>
            <a:r>
              <a:rPr lang="pt-BR" b="1" u="sng" dirty="0" smtClean="0">
                <a:solidFill>
                  <a:srgbClr val="00B050"/>
                </a:solidFill>
              </a:rPr>
              <a:t>I PARTE</a:t>
            </a:r>
            <a:r>
              <a:rPr lang="pt-BR" b="1" dirty="0" smtClean="0">
                <a:solidFill>
                  <a:srgbClr val="00B050"/>
                </a:solidFill>
              </a:rPr>
              <a:t>: Por que a disciplina, o método de ensino e a pergunta central da Filosofia da Linguagem</a:t>
            </a:r>
          </a:p>
          <a:p>
            <a:pPr marL="0" indent="0">
              <a:buNone/>
            </a:pPr>
            <a:endParaRPr lang="pt-BR" b="1" dirty="0" smtClean="0">
              <a:solidFill>
                <a:srgbClr val="00B050"/>
              </a:solidFill>
            </a:endParaRPr>
          </a:p>
          <a:p>
            <a:r>
              <a:rPr lang="pt-BR" b="1" u="sng" dirty="0" smtClean="0">
                <a:solidFill>
                  <a:srgbClr val="FF0000"/>
                </a:solidFill>
              </a:rPr>
              <a:t>II PARTE</a:t>
            </a:r>
            <a:r>
              <a:rPr lang="pt-BR" b="1" dirty="0" smtClean="0">
                <a:solidFill>
                  <a:srgbClr val="FF0000"/>
                </a:solidFill>
              </a:rPr>
              <a:t>: Abordagem acerca da Linguagem </a:t>
            </a:r>
          </a:p>
          <a:p>
            <a:pPr marL="0" indent="0">
              <a:buNone/>
            </a:pP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u="sng" dirty="0" smtClean="0">
                <a:solidFill>
                  <a:srgbClr val="0070C0"/>
                </a:solidFill>
              </a:rPr>
              <a:t>III PARTE</a:t>
            </a:r>
            <a:r>
              <a:rPr lang="pt-BR" b="1" dirty="0" smtClean="0">
                <a:solidFill>
                  <a:srgbClr val="0070C0"/>
                </a:solidFill>
              </a:rPr>
              <a:t>: Abordagem acerca de Filosofia</a:t>
            </a:r>
          </a:p>
          <a:p>
            <a:pPr marL="0" indent="0">
              <a:buNone/>
            </a:pPr>
            <a:endParaRPr lang="pt-BR" b="1" dirty="0" smtClean="0">
              <a:solidFill>
                <a:srgbClr val="0070C0"/>
              </a:solidFill>
            </a:endParaRPr>
          </a:p>
          <a:p>
            <a:r>
              <a:rPr lang="pt-BR" b="1" u="sng" dirty="0" smtClean="0"/>
              <a:t>IV PARTE</a:t>
            </a:r>
            <a:r>
              <a:rPr lang="pt-BR" b="1" dirty="0" smtClean="0"/>
              <a:t>:  A origem, a natureza, as concepções e as  causas prováveis de aquisição da linguagem</a:t>
            </a:r>
          </a:p>
          <a:p>
            <a:pPr marL="0" indent="0">
              <a:buNone/>
            </a:pPr>
            <a:endParaRPr lang="pt-BR" b="1" dirty="0" smtClean="0"/>
          </a:p>
          <a:p>
            <a:r>
              <a:rPr lang="pt-BR" b="1" u="sng" dirty="0" smtClean="0">
                <a:solidFill>
                  <a:schemeClr val="accent2">
                    <a:lumMod val="50000"/>
                  </a:schemeClr>
                </a:solidFill>
              </a:rPr>
              <a:t>V PARTE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: Contribuições da Filosofia da Linguagem para o ensino de Língua Portuguesa e Literatura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/>
            </a:r>
            <a:br>
              <a:rPr lang="pt-BR" b="1" dirty="0" smtClean="0">
                <a:solidFill>
                  <a:srgbClr val="C00000"/>
                </a:solidFill>
              </a:rPr>
            </a:br>
            <a:r>
              <a:rPr lang="pt-BR" b="1" dirty="0" smtClean="0">
                <a:solidFill>
                  <a:srgbClr val="C00000"/>
                </a:solidFill>
              </a:rPr>
              <a:t>AS CAUSAS DA AQUISIÇÃO DA LINGUAGEM</a:t>
            </a:r>
            <a:br>
              <a:rPr lang="pt-BR" b="1" dirty="0" smtClean="0">
                <a:solidFill>
                  <a:srgbClr val="C00000"/>
                </a:solidFill>
              </a:rPr>
            </a:br>
            <a:r>
              <a:rPr lang="pt-BR" b="1" dirty="0" smtClean="0">
                <a:solidFill>
                  <a:srgbClr val="C00000"/>
                </a:solidFill>
              </a:rPr>
              <a:t/>
            </a:r>
            <a:br>
              <a:rPr lang="pt-BR" b="1" dirty="0" smtClean="0">
                <a:solidFill>
                  <a:srgbClr val="C00000"/>
                </a:solidFill>
              </a:rPr>
            </a:br>
            <a:r>
              <a:rPr lang="pt-BR" b="1" dirty="0"/>
              <a:t/>
            </a:r>
            <a:br>
              <a:rPr lang="pt-BR" b="1" dirty="0"/>
            </a:br>
            <a:r>
              <a:rPr lang="pt-BR" sz="3600" i="1" dirty="0" smtClean="0">
                <a:solidFill>
                  <a:srgbClr val="0070C0"/>
                </a:solidFill>
              </a:rPr>
              <a:t>De dentro pra fora ou de fora pra dentro?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sz="3600" b="1" dirty="0" smtClean="0"/>
              <a:t>EMPIRISTAS  X INTELECTUALISTAS</a:t>
            </a:r>
          </a:p>
          <a:p>
            <a:pPr marL="0" indent="0" algn="ctr">
              <a:buNone/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6450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EMPIRISTAS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sz="2800" i="1" dirty="0" smtClean="0">
                <a:solidFill>
                  <a:srgbClr val="00B050"/>
                </a:solidFill>
              </a:rPr>
              <a:t>Fora para dentro</a:t>
            </a:r>
          </a:p>
          <a:p>
            <a:r>
              <a:rPr lang="pt-BR" sz="2800" i="1" dirty="0" smtClean="0">
                <a:solidFill>
                  <a:srgbClr val="FF0000"/>
                </a:solidFill>
              </a:rPr>
              <a:t>Fruto da experiência</a:t>
            </a:r>
          </a:p>
          <a:p>
            <a:r>
              <a:rPr lang="pt-BR" sz="2800" i="1" dirty="0"/>
              <a:t> </a:t>
            </a:r>
            <a:r>
              <a:rPr lang="pt-BR" sz="2800" i="1" dirty="0" smtClean="0"/>
              <a:t>Síntese de sensações e movimentos</a:t>
            </a:r>
          </a:p>
          <a:p>
            <a:r>
              <a:rPr lang="pt-BR" sz="2800" i="1" dirty="0"/>
              <a:t> </a:t>
            </a:r>
            <a:r>
              <a:rPr lang="pt-BR" sz="2800" b="1" i="1" dirty="0" smtClean="0">
                <a:solidFill>
                  <a:srgbClr val="FFC000"/>
                </a:solidFill>
              </a:rPr>
              <a:t>Produto biológico</a:t>
            </a:r>
          </a:p>
          <a:p>
            <a:r>
              <a:rPr lang="pt-BR" sz="2800" i="1" dirty="0"/>
              <a:t> </a:t>
            </a:r>
            <a:r>
              <a:rPr lang="pt-BR" sz="2800" i="1" dirty="0" smtClean="0">
                <a:solidFill>
                  <a:srgbClr val="0070C0"/>
                </a:solidFill>
              </a:rPr>
              <a:t>Prova: distúrbios de linguagem devido a problemas físicos</a:t>
            </a:r>
          </a:p>
          <a:p>
            <a:endParaRPr lang="pt-BR" sz="2800" i="1" dirty="0"/>
          </a:p>
          <a:p>
            <a:pPr marL="0" indent="0">
              <a:buNone/>
            </a:pP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6451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INTELECTUALISTAS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sz="2800" i="1" dirty="0" smtClean="0">
                <a:solidFill>
                  <a:srgbClr val="0070C0"/>
                </a:solidFill>
              </a:rPr>
              <a:t>De dentro para fora</a:t>
            </a:r>
          </a:p>
          <a:p>
            <a:r>
              <a:rPr lang="pt-BR" sz="2800" i="1" dirty="0" smtClean="0"/>
              <a:t>Fruto da mente racional</a:t>
            </a:r>
          </a:p>
          <a:p>
            <a:r>
              <a:rPr lang="pt-BR" sz="2800" i="1" dirty="0" smtClean="0">
                <a:solidFill>
                  <a:srgbClr val="FF0000"/>
                </a:solidFill>
              </a:rPr>
              <a:t>Produto da inteligência</a:t>
            </a:r>
          </a:p>
          <a:p>
            <a:r>
              <a:rPr lang="pt-BR" sz="2800" i="1" dirty="0" smtClean="0">
                <a:solidFill>
                  <a:srgbClr val="0070C0"/>
                </a:solidFill>
              </a:rPr>
              <a:t>Prova: caso da escritora Hellen Keller, cega, surda e muda de nascença</a:t>
            </a:r>
            <a:endParaRPr lang="en-US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2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4239491" cy="5049983"/>
          </a:xfrm>
        </p:spPr>
        <p:txBody>
          <a:bodyPr>
            <a:normAutofit fontScale="90000"/>
          </a:bodyPr>
          <a:lstStyle/>
          <a:p>
            <a:r>
              <a:rPr lang="pt-BR" b="1" u="sng" dirty="0">
                <a:solidFill>
                  <a:schemeClr val="accent2">
                    <a:lumMod val="50000"/>
                  </a:schemeClr>
                </a:solidFill>
              </a:rPr>
              <a:t>V PARTE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Contribuições 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da Filosofia da Linguagem para o ensino de Língua Portuguesa e Literatura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/>
          </a:p>
        </p:txBody>
      </p:sp>
      <p:pic>
        <p:nvPicPr>
          <p:cNvPr id="17410" name="Picture 2" descr="Resultado de imagem para GIFS DE CONTRIBUIÃÃO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1" y="1147155"/>
            <a:ext cx="5902035" cy="399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7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76745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Lista de 5 contribuições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1986742"/>
            <a:ext cx="9601200" cy="3880658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rgbClr val="00B050"/>
                </a:solidFill>
              </a:rPr>
              <a:t> 1 - </a:t>
            </a:r>
            <a:r>
              <a:rPr lang="en-US" sz="3600" dirty="0" smtClean="0">
                <a:solidFill>
                  <a:srgbClr val="00B050"/>
                </a:solidFill>
              </a:rPr>
              <a:t>Na </a:t>
            </a:r>
            <a:r>
              <a:rPr lang="en-US" sz="3600" dirty="0" err="1" smtClean="0">
                <a:solidFill>
                  <a:srgbClr val="00B050"/>
                </a:solidFill>
              </a:rPr>
              <a:t>leitura</a:t>
            </a:r>
            <a:r>
              <a:rPr lang="en-US" sz="3600" dirty="0" smtClean="0">
                <a:solidFill>
                  <a:srgbClr val="00B050"/>
                </a:solidFill>
              </a:rPr>
              <a:t> e </a:t>
            </a:r>
            <a:r>
              <a:rPr lang="en-US" sz="3600" dirty="0" err="1" smtClean="0">
                <a:solidFill>
                  <a:srgbClr val="00B050"/>
                </a:solidFill>
              </a:rPr>
              <a:t>interpretação</a:t>
            </a:r>
            <a:r>
              <a:rPr lang="en-US" sz="3600" dirty="0" smtClean="0">
                <a:solidFill>
                  <a:srgbClr val="00B050"/>
                </a:solidFill>
              </a:rPr>
              <a:t> de </a:t>
            </a:r>
            <a:r>
              <a:rPr lang="en-US" sz="3600" dirty="0" err="1" smtClean="0">
                <a:solidFill>
                  <a:srgbClr val="00B050"/>
                </a:solidFill>
              </a:rPr>
              <a:t>textos</a:t>
            </a:r>
            <a:r>
              <a:rPr lang="en-US" sz="3600" dirty="0" smtClean="0">
                <a:solidFill>
                  <a:srgbClr val="00B050"/>
                </a:solidFill>
              </a:rPr>
              <a:t>;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pt-BR" sz="3600" dirty="0" smtClean="0">
                <a:solidFill>
                  <a:srgbClr val="7030A0"/>
                </a:solidFill>
              </a:rPr>
              <a:t> 2 - Na alfabetização e letramento;</a:t>
            </a:r>
            <a:endParaRPr lang="pt-BR" sz="3600" dirty="0">
              <a:solidFill>
                <a:srgbClr val="7030A0"/>
              </a:solidFill>
            </a:endParaRPr>
          </a:p>
          <a:p>
            <a:r>
              <a:rPr lang="pt-BR" sz="3600" dirty="0" smtClean="0">
                <a:solidFill>
                  <a:srgbClr val="00B0F0"/>
                </a:solidFill>
              </a:rPr>
              <a:t> 3 – Na produção textual</a:t>
            </a:r>
          </a:p>
          <a:p>
            <a:r>
              <a:rPr lang="pt-BR" sz="3600" dirty="0">
                <a:solidFill>
                  <a:srgbClr val="FF0000"/>
                </a:solidFill>
              </a:rPr>
              <a:t> </a:t>
            </a:r>
            <a:r>
              <a:rPr lang="pt-BR" sz="3600" dirty="0" smtClean="0">
                <a:solidFill>
                  <a:srgbClr val="FF0000"/>
                </a:solidFill>
              </a:rPr>
              <a:t>4 -  Na crítica literária</a:t>
            </a:r>
          </a:p>
          <a:p>
            <a:r>
              <a:rPr lang="pt-BR" sz="3600" dirty="0">
                <a:solidFill>
                  <a:schemeClr val="tx1"/>
                </a:solidFill>
              </a:rPr>
              <a:t> </a:t>
            </a:r>
            <a:r>
              <a:rPr lang="pt-BR" sz="3600" dirty="0" smtClean="0">
                <a:solidFill>
                  <a:schemeClr val="tx1"/>
                </a:solidFill>
              </a:rPr>
              <a:t>5 -  Na oralidade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EM SÍNTESE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/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sz="3600" b="1" dirty="0" smtClean="0">
                <a:solidFill>
                  <a:srgbClr val="FF0000"/>
                </a:solidFill>
              </a:rPr>
              <a:t>A contribuição da Filosofia da Linguagem para os professores de Língua Portuguesa e Literatura é: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2776452"/>
            <a:ext cx="9601200" cy="3090948"/>
          </a:xfrm>
        </p:spPr>
        <p:txBody>
          <a:bodyPr>
            <a:normAutofit fontScale="85000" lnSpcReduction="10000"/>
          </a:bodyPr>
          <a:lstStyle/>
          <a:p>
            <a:endParaRPr lang="pt-BR" dirty="0" smtClean="0"/>
          </a:p>
          <a:p>
            <a:pPr algn="just"/>
            <a:r>
              <a:rPr lang="pt-BR" sz="2800" i="1" dirty="0" smtClean="0">
                <a:solidFill>
                  <a:schemeClr val="accent4">
                    <a:lumMod val="50000"/>
                  </a:schemeClr>
                </a:solidFill>
              </a:rPr>
              <a:t>Conscientizá-los da necessidade constante de refletir e pesquisar acerca do seu objeto de trabalho e dos sujeitos envolvidos nele. </a:t>
            </a:r>
          </a:p>
          <a:p>
            <a:pPr algn="just"/>
            <a:endParaRPr lang="pt-BR" sz="2800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t-BR" sz="2800" b="1" i="1" dirty="0" smtClean="0">
                <a:solidFill>
                  <a:srgbClr val="FF0000"/>
                </a:solidFill>
              </a:rPr>
              <a:t>E AGORA VALENDO 10....</a:t>
            </a:r>
          </a:p>
          <a:p>
            <a:pPr algn="just"/>
            <a:endParaRPr lang="pt-BR" sz="2800" i="1" dirty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pt-BR" sz="2800" i="1" dirty="0" smtClean="0">
                <a:solidFill>
                  <a:schemeClr val="accent4">
                    <a:lumMod val="50000"/>
                  </a:schemeClr>
                </a:solidFill>
              </a:rPr>
              <a:t>Que objeto é esse e que sujeitos são esses?</a:t>
            </a:r>
            <a:endParaRPr lang="en-US" sz="28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i="1" dirty="0">
                <a:solidFill>
                  <a:schemeClr val="accent4">
                    <a:lumMod val="50000"/>
                  </a:schemeClr>
                </a:solidFill>
              </a:rPr>
              <a:t>Que objeto é esse e que sujeitos são esses?</a:t>
            </a:r>
            <a:r>
              <a:rPr lang="en-US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i="1" dirty="0">
                <a:solidFill>
                  <a:schemeClr val="accent4">
                    <a:lumMod val="50000"/>
                  </a:schemeClr>
                </a:solidFill>
              </a:rPr>
            </a:br>
            <a:endParaRPr lang="en-US" dirty="0"/>
          </a:p>
        </p:txBody>
      </p:sp>
      <p:pic>
        <p:nvPicPr>
          <p:cNvPr id="18436" name="Picture 4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71700"/>
            <a:ext cx="6134793" cy="38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9601200" cy="2115589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u="sng" dirty="0">
                <a:solidFill>
                  <a:srgbClr val="FF0000"/>
                </a:solidFill>
              </a:rPr>
              <a:t>I PARTE</a:t>
            </a:r>
            <a:r>
              <a:rPr lang="pt-BR" b="1" dirty="0">
                <a:solidFill>
                  <a:srgbClr val="FF0000"/>
                </a:solidFill>
              </a:rPr>
              <a:t>: </a:t>
            </a:r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sz="3600" b="1" i="1" dirty="0" smtClean="0">
                <a:solidFill>
                  <a:srgbClr val="FF0000"/>
                </a:solidFill>
              </a:rPr>
              <a:t>Por </a:t>
            </a:r>
            <a:r>
              <a:rPr lang="pt-BR" sz="3600" b="1" i="1" dirty="0">
                <a:solidFill>
                  <a:srgbClr val="FF0000"/>
                </a:solidFill>
              </a:rPr>
              <a:t>que a disciplina, o método de ensino e a pergunta central da Filosofia da Linguagem</a:t>
            </a:r>
            <a:br>
              <a:rPr lang="pt-BR" sz="3600" b="1" i="1" dirty="0">
                <a:solidFill>
                  <a:srgbClr val="FF0000"/>
                </a:solidFill>
              </a:rPr>
            </a:b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Resultado de imagem para gifs de SURPRES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01388"/>
            <a:ext cx="3048000" cy="272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6025" y="1041477"/>
            <a:ext cx="9601200" cy="1485900"/>
          </a:xfrm>
        </p:spPr>
        <p:txBody>
          <a:bodyPr/>
          <a:lstStyle/>
          <a:p>
            <a:pPr algn="ctr"/>
            <a:r>
              <a:rPr lang="pt-BR" dirty="0" err="1"/>
              <a:t>Bunitinha</a:t>
            </a:r>
            <a:r>
              <a:rPr lang="pt-BR" dirty="0"/>
              <a:t> não?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Resultado de imagem para gifs de mulher exibi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954566"/>
            <a:ext cx="4834466" cy="27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955800" y="4631267"/>
            <a:ext cx="9016999" cy="12361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200" dirty="0" smtClean="0"/>
          </a:p>
          <a:p>
            <a:pPr marL="0" indent="0" algn="ctr">
              <a:buNone/>
            </a:pPr>
            <a:r>
              <a:rPr lang="pt-BR" sz="3200" dirty="0" smtClean="0"/>
              <a:t>E por que uma Filosofia só para a Linguagem?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56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Filosofia de um lado, Linguagem de outro, como é se ensina esse “balai de gato”?</a:t>
            </a:r>
            <a:endParaRPr lang="en-US" dirty="0"/>
          </a:p>
        </p:txBody>
      </p:sp>
      <p:pic>
        <p:nvPicPr>
          <p:cNvPr id="3076" name="Picture 4" descr="Resultado de imagem para gifs balaio de gato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67" y="2311401"/>
            <a:ext cx="7679265" cy="36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5426" y="457200"/>
            <a:ext cx="9601200" cy="4328535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Não misture </a:t>
            </a:r>
            <a:r>
              <a:rPr lang="pt-BR" i="1" dirty="0" smtClean="0">
                <a:solidFill>
                  <a:srgbClr val="FF0000"/>
                </a:solidFill>
              </a:rPr>
              <a:t>“Cacilda de Sá Leitão com Caçarola de assar leitão”</a:t>
            </a:r>
            <a:br>
              <a:rPr lang="pt-BR" i="1" dirty="0" smtClean="0">
                <a:solidFill>
                  <a:srgbClr val="FF0000"/>
                </a:solidFill>
              </a:rPr>
            </a:b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371600" y="4671752"/>
            <a:ext cx="9601200" cy="1195647"/>
          </a:xfrm>
        </p:spPr>
        <p:txBody>
          <a:bodyPr/>
          <a:lstStyle/>
          <a:p>
            <a:endParaRPr lang="pt-BR" dirty="0" smtClean="0"/>
          </a:p>
          <a:p>
            <a:pPr marL="0" indent="0" algn="ctr">
              <a:buNone/>
            </a:pPr>
            <a:r>
              <a:rPr lang="pt-BR" sz="3200" b="1" dirty="0" smtClean="0">
                <a:solidFill>
                  <a:srgbClr val="00B050"/>
                </a:solidFill>
              </a:rPr>
              <a:t>Qual é a questão central da Filosofia da Linguagem?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4102" name="Picture 6" descr="Resultado de imagem para gifs de falsida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17621"/>
            <a:ext cx="3724102" cy="256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1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91666" y="2015068"/>
            <a:ext cx="5681133" cy="219286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B050"/>
                </a:solidFill>
              </a:rPr>
              <a:t>I</a:t>
            </a:r>
            <a:r>
              <a:rPr lang="pt-BR" b="1" dirty="0" smtClean="0">
                <a:solidFill>
                  <a:srgbClr val="00B050"/>
                </a:solidFill>
              </a:rPr>
              <a:t>I PARTE</a:t>
            </a:r>
            <a:br>
              <a:rPr lang="pt-BR" b="1" dirty="0" smtClean="0">
                <a:solidFill>
                  <a:srgbClr val="00B050"/>
                </a:solidFill>
              </a:rPr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>
                <a:solidFill>
                  <a:srgbClr val="7030A0"/>
                </a:solidFill>
              </a:rPr>
              <a:t>A LINGUAGEM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77589" y="7649095"/>
            <a:ext cx="9601200" cy="2028305"/>
          </a:xfrm>
        </p:spPr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 descr="Resultado de imagem para gifs de lingua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33" y="1608667"/>
            <a:ext cx="3107268" cy="37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TM10001105[[fn=Corte]]</Template>
  <TotalTime>1516</TotalTime>
  <Words>942</Words>
  <Application>Microsoft Office PowerPoint</Application>
  <PresentationFormat>Widescreen</PresentationFormat>
  <Paragraphs>171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0" baseType="lpstr">
      <vt:lpstr>Arial</vt:lpstr>
      <vt:lpstr>Franklin Gothic Book</vt:lpstr>
      <vt:lpstr>Wingdings</vt:lpstr>
      <vt:lpstr>Crop</vt:lpstr>
      <vt:lpstr>  </vt:lpstr>
      <vt:lpstr>Blogdoestudante.com.br</vt:lpstr>
      <vt:lpstr>Ao final dessa aula de resumo....</vt:lpstr>
      <vt:lpstr>  Sumário do Conteúdo Ministrado</vt:lpstr>
      <vt:lpstr>I PARTE:   Por que a disciplina, o método de ensino e a pergunta central da Filosofia da Linguagem </vt:lpstr>
      <vt:lpstr>Bunitinha não? </vt:lpstr>
      <vt:lpstr>Filosofia de um lado, Linguagem de outro, como é se ensina esse “balai de gato”?</vt:lpstr>
      <vt:lpstr>Não misture “Cacilda de Sá Leitão com Caçarola de assar leitão” </vt:lpstr>
      <vt:lpstr>II PARTE  A LINGUAGEM</vt:lpstr>
      <vt:lpstr>        O CORCUNDA E O FANHO em: distúrbios da linguagem</vt:lpstr>
      <vt:lpstr>Apresentação do PowerPoint</vt:lpstr>
      <vt:lpstr>Apresentação do PowerPoint</vt:lpstr>
      <vt:lpstr>Apresentação do PowerPoint</vt:lpstr>
      <vt:lpstr> Fazendo “cabelo, barba e bigode”  Abordando a Linguagem:   No Plano transcendental No aspecto Antropológico No âmbito da Filosofia    </vt:lpstr>
      <vt:lpstr> VAI PRA LÁ BOCA DE PRAGA !!!  </vt:lpstr>
      <vt:lpstr>EU SOU EU E JACARÉ É UM BICHO  A linguagem no aspecto antropológico  Homens X Outros bichos   </vt:lpstr>
      <vt:lpstr>A Linguagem no âmbito Filosófico   Antiguidade – Platão – Phármakon  Modernidade – Hjelmslev – Instrumento   Ciência – Saussure - Linguística    </vt:lpstr>
      <vt:lpstr>III PARTE   A FILOSOFIA </vt:lpstr>
      <vt:lpstr>O MÉDICO E O MATUTO em: o significado filosófico</vt:lpstr>
      <vt:lpstr>Apresentação do PowerPoint</vt:lpstr>
      <vt:lpstr>Apresentação do PowerPoint</vt:lpstr>
      <vt:lpstr>Histórico</vt:lpstr>
      <vt:lpstr>Conceitos</vt:lpstr>
      <vt:lpstr>Preocupações filosóficas</vt:lpstr>
      <vt:lpstr>Categorias de análise filosófica</vt:lpstr>
      <vt:lpstr>Casamento da Linguagem com a Filosofia   </vt:lpstr>
      <vt:lpstr>III PARTE  A origem, a natureza, as concepções e as causas de aquisição da Linguagem </vt:lpstr>
      <vt:lpstr>A NATUREZA DA LINGUAGEM em: o significado da palavra sexo    CENSURADO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A origem da Linguagem</vt:lpstr>
      <vt:lpstr> A natureza da Linguagem</vt:lpstr>
      <vt:lpstr> AS CAUSAS DA AQUISIÇÃO DA LINGUAGEM   De dentro pra fora ou de fora pra dentro?</vt:lpstr>
      <vt:lpstr>EMPIRISTAS</vt:lpstr>
      <vt:lpstr>INTELECTUALISTAS</vt:lpstr>
      <vt:lpstr>V PARTE:   Contribuições da Filosofia da Linguagem para o ensino de Língua Portuguesa e Literatura </vt:lpstr>
      <vt:lpstr>Lista de 5 contribuições</vt:lpstr>
      <vt:lpstr>EM SÍNTESE  A contribuição da Filosofia da Linguagem para os professores de Língua Portuguesa e Literatura é:</vt:lpstr>
      <vt:lpstr>Que objeto é esse e que sujeitos são esses?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Francisco Tinoco</dc:creator>
  <cp:lastModifiedBy>Francisco Tinoco</cp:lastModifiedBy>
  <cp:revision>71</cp:revision>
  <dcterms:created xsi:type="dcterms:W3CDTF">2019-05-27T12:17:13Z</dcterms:created>
  <dcterms:modified xsi:type="dcterms:W3CDTF">2019-05-28T13:34:03Z</dcterms:modified>
</cp:coreProperties>
</file>