
<file path=[Content_Types].xml><?xml version="1.0" encoding="utf-8"?>
<Types xmlns="http://schemas.openxmlformats.org/package/2006/content-types">
  <Default Extension="png" ContentType="image/png"/>
  <Default Extension="mp3" ContentType="audio/mpeg"/>
  <Default Extension="jpeg" ContentType="image/jpeg"/>
  <Default Extension="rels" ContentType="application/vnd.openxmlformats-package.relationships+xml"/>
  <Default Extension="xml" ContentType="application/xml"/>
  <Default Extension="gif" ContentType="image/gif"/>
  <Default Extension="jpg" ContentType="image/jpeg"/>
  <Default Extension="mp4" ContentType="video/mp4"/>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slides/slide92.xml" ContentType="application/vnd.openxmlformats-officedocument.presentationml.slide+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autoCompressPictures="0">
  <p:sldMasterIdLst>
    <p:sldMasterId id="2147483648" r:id="rId1"/>
  </p:sldMasterIdLst>
  <p:sldIdLst>
    <p:sldId id="256" r:id="rId2"/>
    <p:sldId id="262" r:id="rId3"/>
    <p:sldId id="258" r:id="rId4"/>
    <p:sldId id="281" r:id="rId5"/>
    <p:sldId id="272" r:id="rId6"/>
    <p:sldId id="280" r:id="rId7"/>
    <p:sldId id="282" r:id="rId8"/>
    <p:sldId id="283" r:id="rId9"/>
    <p:sldId id="284" r:id="rId10"/>
    <p:sldId id="285" r:id="rId11"/>
    <p:sldId id="286" r:id="rId12"/>
    <p:sldId id="279" r:id="rId13"/>
    <p:sldId id="287" r:id="rId14"/>
    <p:sldId id="288" r:id="rId15"/>
    <p:sldId id="289" r:id="rId16"/>
    <p:sldId id="290" r:id="rId17"/>
    <p:sldId id="363" r:id="rId18"/>
    <p:sldId id="292" r:id="rId19"/>
    <p:sldId id="293" r:id="rId20"/>
    <p:sldId id="294" r:id="rId21"/>
    <p:sldId id="295" r:id="rId22"/>
    <p:sldId id="310" r:id="rId23"/>
    <p:sldId id="296" r:id="rId24"/>
    <p:sldId id="297" r:id="rId25"/>
    <p:sldId id="298" r:id="rId26"/>
    <p:sldId id="299" r:id="rId27"/>
    <p:sldId id="300" r:id="rId28"/>
    <p:sldId id="301" r:id="rId29"/>
    <p:sldId id="302" r:id="rId30"/>
    <p:sldId id="303" r:id="rId31"/>
    <p:sldId id="304" r:id="rId32"/>
    <p:sldId id="305" r:id="rId33"/>
    <p:sldId id="306" r:id="rId34"/>
    <p:sldId id="307" r:id="rId35"/>
    <p:sldId id="308" r:id="rId36"/>
    <p:sldId id="309" r:id="rId37"/>
    <p:sldId id="311" r:id="rId38"/>
    <p:sldId id="312" r:id="rId39"/>
    <p:sldId id="313" r:id="rId40"/>
    <p:sldId id="314" r:id="rId41"/>
    <p:sldId id="315" r:id="rId42"/>
    <p:sldId id="316" r:id="rId43"/>
    <p:sldId id="317" r:id="rId44"/>
    <p:sldId id="318" r:id="rId45"/>
    <p:sldId id="319" r:id="rId46"/>
    <p:sldId id="320" r:id="rId47"/>
    <p:sldId id="321" r:id="rId48"/>
    <p:sldId id="322" r:id="rId49"/>
    <p:sldId id="323" r:id="rId50"/>
    <p:sldId id="324" r:id="rId51"/>
    <p:sldId id="325" r:id="rId52"/>
    <p:sldId id="326" r:id="rId53"/>
    <p:sldId id="327" r:id="rId54"/>
    <p:sldId id="328" r:id="rId55"/>
    <p:sldId id="329" r:id="rId56"/>
    <p:sldId id="330" r:id="rId57"/>
    <p:sldId id="331" r:id="rId58"/>
    <p:sldId id="332" r:id="rId59"/>
    <p:sldId id="333" r:id="rId60"/>
    <p:sldId id="334" r:id="rId61"/>
    <p:sldId id="335" r:id="rId62"/>
    <p:sldId id="336" r:id="rId63"/>
    <p:sldId id="337" r:id="rId64"/>
    <p:sldId id="338" r:id="rId65"/>
    <p:sldId id="339" r:id="rId66"/>
    <p:sldId id="340" r:id="rId67"/>
    <p:sldId id="341" r:id="rId68"/>
    <p:sldId id="342" r:id="rId69"/>
    <p:sldId id="343" r:id="rId70"/>
    <p:sldId id="344" r:id="rId71"/>
    <p:sldId id="345" r:id="rId72"/>
    <p:sldId id="346" r:id="rId73"/>
    <p:sldId id="347" r:id="rId74"/>
    <p:sldId id="348" r:id="rId75"/>
    <p:sldId id="349" r:id="rId76"/>
    <p:sldId id="350" r:id="rId77"/>
    <p:sldId id="351" r:id="rId78"/>
    <p:sldId id="352" r:id="rId79"/>
    <p:sldId id="353" r:id="rId80"/>
    <p:sldId id="354" r:id="rId81"/>
    <p:sldId id="355" r:id="rId82"/>
    <p:sldId id="356" r:id="rId83"/>
    <p:sldId id="357" r:id="rId84"/>
    <p:sldId id="358" r:id="rId85"/>
    <p:sldId id="359" r:id="rId86"/>
    <p:sldId id="360" r:id="rId87"/>
    <p:sldId id="361" r:id="rId88"/>
    <p:sldId id="364" r:id="rId89"/>
    <p:sldId id="365" r:id="rId90"/>
    <p:sldId id="362" r:id="rId91"/>
    <p:sldId id="366" r:id="rId92"/>
    <p:sldId id="367" r:id="rId93"/>
  </p:sldIdLst>
  <p:sldSz cx="12192000" cy="6858000"/>
  <p:notesSz cx="6858000" cy="9144000"/>
  <p:defaultTextStyle>
    <a:defPPr>
      <a:defRPr lang="en-US"/>
    </a:defPPr>
    <a:lvl1pPr marL="0" algn="l" defTabSz="457200" rtl="0" eaLnBrk="1" latinLnBrk="0" hangingPunct="1">
      <a:defRPr sz="1800" kern="1200">
        <a:solidFill>
          <a:schemeClr val="tx1"/>
        </a:solidFill>
        <a:latin typeface="+mn-lt"/>
        <a:ea typeface="+mn-ea"/>
        <a:cs typeface="+mn-cs"/>
      </a:defRPr>
    </a:lvl1pPr>
    <a:lvl2pPr marL="457200" algn="l" defTabSz="457200" rtl="0" eaLnBrk="1" latinLnBrk="0" hangingPunct="1">
      <a:defRPr sz="1800" kern="1200">
        <a:solidFill>
          <a:schemeClr val="tx1"/>
        </a:solidFill>
        <a:latin typeface="+mn-lt"/>
        <a:ea typeface="+mn-ea"/>
        <a:cs typeface="+mn-cs"/>
      </a:defRPr>
    </a:lvl2pPr>
    <a:lvl3pPr marL="914400" algn="l" defTabSz="457200" rtl="0" eaLnBrk="1" latinLnBrk="0" hangingPunct="1">
      <a:defRPr sz="1800" kern="1200">
        <a:solidFill>
          <a:schemeClr val="tx1"/>
        </a:solidFill>
        <a:latin typeface="+mn-lt"/>
        <a:ea typeface="+mn-ea"/>
        <a:cs typeface="+mn-cs"/>
      </a:defRPr>
    </a:lvl3pPr>
    <a:lvl4pPr marL="1371600" algn="l" defTabSz="457200" rtl="0" eaLnBrk="1" latinLnBrk="0" hangingPunct="1">
      <a:defRPr sz="1800" kern="1200">
        <a:solidFill>
          <a:schemeClr val="tx1"/>
        </a:solidFill>
        <a:latin typeface="+mn-lt"/>
        <a:ea typeface="+mn-ea"/>
        <a:cs typeface="+mn-cs"/>
      </a:defRPr>
    </a:lvl4pPr>
    <a:lvl5pPr marL="1828800" algn="l" defTabSz="457200" rtl="0" eaLnBrk="1" latinLnBrk="0" hangingPunct="1">
      <a:defRPr sz="1800" kern="1200">
        <a:solidFill>
          <a:schemeClr val="tx1"/>
        </a:solidFill>
        <a:latin typeface="+mn-lt"/>
        <a:ea typeface="+mn-ea"/>
        <a:cs typeface="+mn-cs"/>
      </a:defRPr>
    </a:lvl5pPr>
    <a:lvl6pPr marL="2286000" algn="l" defTabSz="457200" rtl="0" eaLnBrk="1" latinLnBrk="0" hangingPunct="1">
      <a:defRPr sz="1800" kern="1200">
        <a:solidFill>
          <a:schemeClr val="tx1"/>
        </a:solidFill>
        <a:latin typeface="+mn-lt"/>
        <a:ea typeface="+mn-ea"/>
        <a:cs typeface="+mn-cs"/>
      </a:defRPr>
    </a:lvl6pPr>
    <a:lvl7pPr marL="2743200" algn="l" defTabSz="457200" rtl="0" eaLnBrk="1" latinLnBrk="0" hangingPunct="1">
      <a:defRPr sz="1800" kern="1200">
        <a:solidFill>
          <a:schemeClr val="tx1"/>
        </a:solidFill>
        <a:latin typeface="+mn-lt"/>
        <a:ea typeface="+mn-ea"/>
        <a:cs typeface="+mn-cs"/>
      </a:defRPr>
    </a:lvl7pPr>
    <a:lvl8pPr marL="3200400" algn="l" defTabSz="457200" rtl="0" eaLnBrk="1" latinLnBrk="0" hangingPunct="1">
      <a:defRPr sz="1800" kern="1200">
        <a:solidFill>
          <a:schemeClr val="tx1"/>
        </a:solidFill>
        <a:latin typeface="+mn-lt"/>
        <a:ea typeface="+mn-ea"/>
        <a:cs typeface="+mn-cs"/>
      </a:defRPr>
    </a:lvl8pPr>
    <a:lvl9pPr marL="3657600" algn="l" defTabSz="457200" rtl="0" eaLnBrk="1" latinLnBrk="0" hangingPunct="1">
      <a:defRPr sz="1800" kern="1200">
        <a:solidFill>
          <a:schemeClr val="tx1"/>
        </a:solidFill>
        <a:latin typeface="+mn-lt"/>
        <a:ea typeface="+mn-ea"/>
        <a:cs typeface="+mn-cs"/>
      </a:defRPr>
    </a:lvl9pPr>
  </p:defaultTextStyle>
  <p:extLs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16029" autoAdjust="0"/>
    <p:restoredTop sz="94660"/>
  </p:normalViewPr>
  <p:slideViewPr>
    <p:cSldViewPr snapToGrid="0">
      <p:cViewPr varScale="1">
        <p:scale>
          <a:sx n="85" d="100"/>
          <a:sy n="85" d="100"/>
        </p:scale>
        <p:origin x="138" y="84"/>
      </p:cViewPr>
      <p:guideLst/>
    </p:cSldViewPr>
  </p:slideViewPr>
  <p:notesTextViewPr>
    <p:cViewPr>
      <p:scale>
        <a:sx n="1" d="1"/>
        <a:sy n="1" d="1"/>
      </p:scale>
      <p:origin x="0" y="0"/>
    </p:cViewPr>
  </p:notesTextViewPr>
  <p:gridSpacing cx="72008" cy="72008"/>
</p:viewPr>
</file>

<file path=ppt/_rels/presentation.xml.rels><?xml version="1.0" encoding="UTF-8" standalone="yes"?>
<Relationships xmlns="http://schemas.openxmlformats.org/package/2006/relationships"><Relationship Id="rId26" Type="http://schemas.openxmlformats.org/officeDocument/2006/relationships/slide" Target="slides/slide25.xml"/><Relationship Id="rId21" Type="http://schemas.openxmlformats.org/officeDocument/2006/relationships/slide" Target="slides/slide20.xml"/><Relationship Id="rId42" Type="http://schemas.openxmlformats.org/officeDocument/2006/relationships/slide" Target="slides/slide41.xml"/><Relationship Id="rId47" Type="http://schemas.openxmlformats.org/officeDocument/2006/relationships/slide" Target="slides/slide46.xml"/><Relationship Id="rId63" Type="http://schemas.openxmlformats.org/officeDocument/2006/relationships/slide" Target="slides/slide62.xml"/><Relationship Id="rId68" Type="http://schemas.openxmlformats.org/officeDocument/2006/relationships/slide" Target="slides/slide67.xml"/><Relationship Id="rId84" Type="http://schemas.openxmlformats.org/officeDocument/2006/relationships/slide" Target="slides/slide83.xml"/><Relationship Id="rId89" Type="http://schemas.openxmlformats.org/officeDocument/2006/relationships/slide" Target="slides/slide88.xml"/><Relationship Id="rId16" Type="http://schemas.openxmlformats.org/officeDocument/2006/relationships/slide" Target="slides/slide15.xml"/><Relationship Id="rId11" Type="http://schemas.openxmlformats.org/officeDocument/2006/relationships/slide" Target="slides/slide10.xml"/><Relationship Id="rId32" Type="http://schemas.openxmlformats.org/officeDocument/2006/relationships/slide" Target="slides/slide31.xml"/><Relationship Id="rId37" Type="http://schemas.openxmlformats.org/officeDocument/2006/relationships/slide" Target="slides/slide36.xml"/><Relationship Id="rId53" Type="http://schemas.openxmlformats.org/officeDocument/2006/relationships/slide" Target="slides/slide52.xml"/><Relationship Id="rId58" Type="http://schemas.openxmlformats.org/officeDocument/2006/relationships/slide" Target="slides/slide57.xml"/><Relationship Id="rId74" Type="http://schemas.openxmlformats.org/officeDocument/2006/relationships/slide" Target="slides/slide73.xml"/><Relationship Id="rId79" Type="http://schemas.openxmlformats.org/officeDocument/2006/relationships/slide" Target="slides/slide78.xml"/><Relationship Id="rId5" Type="http://schemas.openxmlformats.org/officeDocument/2006/relationships/slide" Target="slides/slide4.xml"/><Relationship Id="rId90" Type="http://schemas.openxmlformats.org/officeDocument/2006/relationships/slide" Target="slides/slide89.xml"/><Relationship Id="rId95" Type="http://schemas.openxmlformats.org/officeDocument/2006/relationships/viewProps" Target="viewProps.xml"/><Relationship Id="rId22" Type="http://schemas.openxmlformats.org/officeDocument/2006/relationships/slide" Target="slides/slide21.xml"/><Relationship Id="rId27" Type="http://schemas.openxmlformats.org/officeDocument/2006/relationships/slide" Target="slides/slide26.xml"/><Relationship Id="rId43" Type="http://schemas.openxmlformats.org/officeDocument/2006/relationships/slide" Target="slides/slide42.xml"/><Relationship Id="rId48" Type="http://schemas.openxmlformats.org/officeDocument/2006/relationships/slide" Target="slides/slide47.xml"/><Relationship Id="rId64" Type="http://schemas.openxmlformats.org/officeDocument/2006/relationships/slide" Target="slides/slide63.xml"/><Relationship Id="rId69" Type="http://schemas.openxmlformats.org/officeDocument/2006/relationships/slide" Target="slides/slide68.xml"/><Relationship Id="rId80" Type="http://schemas.openxmlformats.org/officeDocument/2006/relationships/slide" Target="slides/slide79.xml"/><Relationship Id="rId85" Type="http://schemas.openxmlformats.org/officeDocument/2006/relationships/slide" Target="slides/slide84.xml"/><Relationship Id="rId3" Type="http://schemas.openxmlformats.org/officeDocument/2006/relationships/slide" Target="slides/slide2.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59" Type="http://schemas.openxmlformats.org/officeDocument/2006/relationships/slide" Target="slides/slide58.xml"/><Relationship Id="rId67" Type="http://schemas.openxmlformats.org/officeDocument/2006/relationships/slide" Target="slides/slide66.xml"/><Relationship Id="rId20" Type="http://schemas.openxmlformats.org/officeDocument/2006/relationships/slide" Target="slides/slide19.xml"/><Relationship Id="rId41" Type="http://schemas.openxmlformats.org/officeDocument/2006/relationships/slide" Target="slides/slide40.xml"/><Relationship Id="rId54" Type="http://schemas.openxmlformats.org/officeDocument/2006/relationships/slide" Target="slides/slide53.xml"/><Relationship Id="rId62" Type="http://schemas.openxmlformats.org/officeDocument/2006/relationships/slide" Target="slides/slide61.xml"/><Relationship Id="rId70" Type="http://schemas.openxmlformats.org/officeDocument/2006/relationships/slide" Target="slides/slide69.xml"/><Relationship Id="rId75" Type="http://schemas.openxmlformats.org/officeDocument/2006/relationships/slide" Target="slides/slide74.xml"/><Relationship Id="rId83" Type="http://schemas.openxmlformats.org/officeDocument/2006/relationships/slide" Target="slides/slide82.xml"/><Relationship Id="rId88" Type="http://schemas.openxmlformats.org/officeDocument/2006/relationships/slide" Target="slides/slide87.xml"/><Relationship Id="rId91" Type="http://schemas.openxmlformats.org/officeDocument/2006/relationships/slide" Target="slides/slide90.xml"/><Relationship Id="rId96" Type="http://schemas.openxmlformats.org/officeDocument/2006/relationships/theme" Target="theme/theme1.xml"/><Relationship Id="rId1" Type="http://schemas.openxmlformats.org/officeDocument/2006/relationships/slideMaster" Target="slideMasters/slideMaster1.xml"/><Relationship Id="rId6" Type="http://schemas.openxmlformats.org/officeDocument/2006/relationships/slide" Target="slides/slide5.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slide" Target="slides/slide56.xml"/><Relationship Id="rId10" Type="http://schemas.openxmlformats.org/officeDocument/2006/relationships/slide" Target="slides/slide9.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slide" Target="slides/slide51.xml"/><Relationship Id="rId60" Type="http://schemas.openxmlformats.org/officeDocument/2006/relationships/slide" Target="slides/slide59.xml"/><Relationship Id="rId65" Type="http://schemas.openxmlformats.org/officeDocument/2006/relationships/slide" Target="slides/slide64.xml"/><Relationship Id="rId73" Type="http://schemas.openxmlformats.org/officeDocument/2006/relationships/slide" Target="slides/slide72.xml"/><Relationship Id="rId78" Type="http://schemas.openxmlformats.org/officeDocument/2006/relationships/slide" Target="slides/slide77.xml"/><Relationship Id="rId81" Type="http://schemas.openxmlformats.org/officeDocument/2006/relationships/slide" Target="slides/slide80.xml"/><Relationship Id="rId86" Type="http://schemas.openxmlformats.org/officeDocument/2006/relationships/slide" Target="slides/slide85.xml"/><Relationship Id="rId94" Type="http://schemas.openxmlformats.org/officeDocument/2006/relationships/presProps" Target="presProps.xml"/><Relationship Id="rId4" Type="http://schemas.openxmlformats.org/officeDocument/2006/relationships/slide" Target="slides/slide3.xml"/><Relationship Id="rId9" Type="http://schemas.openxmlformats.org/officeDocument/2006/relationships/slide" Target="slides/slide8.xml"/><Relationship Id="rId13" Type="http://schemas.openxmlformats.org/officeDocument/2006/relationships/slide" Target="slides/slide12.xml"/><Relationship Id="rId18" Type="http://schemas.openxmlformats.org/officeDocument/2006/relationships/slide" Target="slides/slide17.xml"/><Relationship Id="rId39" Type="http://schemas.openxmlformats.org/officeDocument/2006/relationships/slide" Target="slides/slide38.xml"/><Relationship Id="rId34" Type="http://schemas.openxmlformats.org/officeDocument/2006/relationships/slide" Target="slides/slide33.xml"/><Relationship Id="rId50" Type="http://schemas.openxmlformats.org/officeDocument/2006/relationships/slide" Target="slides/slide49.xml"/><Relationship Id="rId55" Type="http://schemas.openxmlformats.org/officeDocument/2006/relationships/slide" Target="slides/slide54.xml"/><Relationship Id="rId76" Type="http://schemas.openxmlformats.org/officeDocument/2006/relationships/slide" Target="slides/slide75.xml"/><Relationship Id="rId97" Type="http://schemas.openxmlformats.org/officeDocument/2006/relationships/tableStyles" Target="tableStyles.xml"/><Relationship Id="rId7" Type="http://schemas.openxmlformats.org/officeDocument/2006/relationships/slide" Target="slides/slide6.xml"/><Relationship Id="rId71" Type="http://schemas.openxmlformats.org/officeDocument/2006/relationships/slide" Target="slides/slide70.xml"/><Relationship Id="rId92" Type="http://schemas.openxmlformats.org/officeDocument/2006/relationships/slide" Target="slides/slide91.xml"/><Relationship Id="rId2" Type="http://schemas.openxmlformats.org/officeDocument/2006/relationships/slide" Target="slides/slide1.xml"/><Relationship Id="rId29" Type="http://schemas.openxmlformats.org/officeDocument/2006/relationships/slide" Target="slides/slide28.xml"/><Relationship Id="rId24" Type="http://schemas.openxmlformats.org/officeDocument/2006/relationships/slide" Target="slides/slide23.xml"/><Relationship Id="rId40" Type="http://schemas.openxmlformats.org/officeDocument/2006/relationships/slide" Target="slides/slide39.xml"/><Relationship Id="rId45" Type="http://schemas.openxmlformats.org/officeDocument/2006/relationships/slide" Target="slides/slide44.xml"/><Relationship Id="rId66" Type="http://schemas.openxmlformats.org/officeDocument/2006/relationships/slide" Target="slides/slide65.xml"/><Relationship Id="rId87" Type="http://schemas.openxmlformats.org/officeDocument/2006/relationships/slide" Target="slides/slide86.xml"/><Relationship Id="rId61" Type="http://schemas.openxmlformats.org/officeDocument/2006/relationships/slide" Target="slides/slide60.xml"/><Relationship Id="rId82" Type="http://schemas.openxmlformats.org/officeDocument/2006/relationships/slide" Target="slides/slide81.xml"/><Relationship Id="rId19" Type="http://schemas.openxmlformats.org/officeDocument/2006/relationships/slide" Target="slides/slide18.xml"/><Relationship Id="rId14" Type="http://schemas.openxmlformats.org/officeDocument/2006/relationships/slide" Target="slides/slide13.xml"/><Relationship Id="rId30" Type="http://schemas.openxmlformats.org/officeDocument/2006/relationships/slide" Target="slides/slide29.xml"/><Relationship Id="rId35" Type="http://schemas.openxmlformats.org/officeDocument/2006/relationships/slide" Target="slides/slide34.xml"/><Relationship Id="rId56" Type="http://schemas.openxmlformats.org/officeDocument/2006/relationships/slide" Target="slides/slide55.xml"/><Relationship Id="rId77" Type="http://schemas.openxmlformats.org/officeDocument/2006/relationships/slide" Target="slides/slide76.xml"/><Relationship Id="rId8" Type="http://schemas.openxmlformats.org/officeDocument/2006/relationships/slide" Target="slides/slide7.xml"/><Relationship Id="rId51" Type="http://schemas.openxmlformats.org/officeDocument/2006/relationships/slide" Target="slides/slide50.xml"/><Relationship Id="rId72" Type="http://schemas.openxmlformats.org/officeDocument/2006/relationships/slide" Target="slides/slide71.xml"/><Relationship Id="rId93" Type="http://schemas.openxmlformats.org/officeDocument/2006/relationships/slide" Target="slides/slide92.xml"/></Relationship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Slide de Título">
    <p:spTree>
      <p:nvGrpSpPr>
        <p:cNvPr id="1" name=""/>
        <p:cNvGrpSpPr/>
        <p:nvPr/>
      </p:nvGrpSpPr>
      <p:grpSpPr>
        <a:xfrm>
          <a:off x="0" y="0"/>
          <a:ext cx="0" cy="0"/>
          <a:chOff x="0" y="0"/>
          <a:chExt cx="0" cy="0"/>
        </a:xfrm>
      </p:grpSpPr>
      <p:sp>
        <p:nvSpPr>
          <p:cNvPr id="2" name="Title 1"/>
          <p:cNvSpPr>
            <a:spLocks noGrp="1"/>
          </p:cNvSpPr>
          <p:nvPr>
            <p:ph type="ctrTitle"/>
          </p:nvPr>
        </p:nvSpPr>
        <p:spPr>
          <a:xfrm>
            <a:off x="2417779" y="802298"/>
            <a:ext cx="8637073" cy="2541431"/>
          </a:xfrm>
        </p:spPr>
        <p:txBody>
          <a:bodyPr bIns="0" anchor="b">
            <a:normAutofit/>
          </a:bodyPr>
          <a:lstStyle>
            <a:lvl1pPr algn="l">
              <a:defRPr sz="6600"/>
            </a:lvl1pPr>
          </a:lstStyle>
          <a:p>
            <a:r>
              <a:rPr lang="pt-BR"/>
              <a:t>Clique para editar o título Mestre</a:t>
            </a:r>
            <a:endParaRPr lang="en-US" dirty="0"/>
          </a:p>
        </p:txBody>
      </p:sp>
      <p:sp>
        <p:nvSpPr>
          <p:cNvPr id="3" name="Subtitle 2"/>
          <p:cNvSpPr>
            <a:spLocks noGrp="1"/>
          </p:cNvSpPr>
          <p:nvPr>
            <p:ph type="subTitle" idx="1"/>
          </p:nvPr>
        </p:nvSpPr>
        <p:spPr>
          <a:xfrm>
            <a:off x="2417780" y="3531204"/>
            <a:ext cx="8637072" cy="977621"/>
          </a:xfrm>
        </p:spPr>
        <p:txBody>
          <a:bodyPr tIns="91440" bIns="91440">
            <a:normAutofit/>
          </a:bodyPr>
          <a:lstStyle>
            <a:lvl1pPr marL="0" indent="0" algn="l">
              <a:buNone/>
              <a:defRPr sz="1800" b="0" cap="all" baseline="0">
                <a:solidFill>
                  <a:schemeClr val="tx1"/>
                </a:solidFill>
              </a:defRPr>
            </a:lvl1pPr>
            <a:lvl2pPr marL="457200" indent="0" algn="ctr">
              <a:buNone/>
              <a:defRPr sz="18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pt-BR"/>
              <a:t>Clique para editar o estilo do subtítulo Mestre</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8/28/2018</a:t>
            </a:fld>
            <a:endParaRPr lang="en-US" dirty="0"/>
          </a:p>
        </p:txBody>
      </p:sp>
      <p:sp>
        <p:nvSpPr>
          <p:cNvPr id="5" name="Footer Placeholder 4"/>
          <p:cNvSpPr>
            <a:spLocks noGrp="1"/>
          </p:cNvSpPr>
          <p:nvPr>
            <p:ph type="ftr" sz="quarter" idx="11"/>
          </p:nvPr>
        </p:nvSpPr>
        <p:spPr>
          <a:xfrm>
            <a:off x="2416500" y="329307"/>
            <a:ext cx="4973915" cy="309201"/>
          </a:xfrm>
        </p:spPr>
        <p:txBody>
          <a:bodyPr/>
          <a:lstStyle/>
          <a:p>
            <a:endParaRPr lang="en-US" dirty="0"/>
          </a:p>
        </p:txBody>
      </p:sp>
      <p:sp>
        <p:nvSpPr>
          <p:cNvPr id="6" name="Slide Number Placeholder 5"/>
          <p:cNvSpPr>
            <a:spLocks noGrp="1"/>
          </p:cNvSpPr>
          <p:nvPr>
            <p:ph type="sldNum" sz="quarter" idx="12"/>
          </p:nvPr>
        </p:nvSpPr>
        <p:spPr>
          <a:xfrm>
            <a:off x="1437664" y="798973"/>
            <a:ext cx="811019" cy="503578"/>
          </a:xfrm>
        </p:spPr>
        <p:txBody>
          <a:bodyPr/>
          <a:lstStyle/>
          <a:p>
            <a:fld id="{6D22F896-40B5-4ADD-8801-0D06FADFA095}" type="slidenum">
              <a:rPr lang="en-US" dirty="0"/>
              <a:t>‹nº›</a:t>
            </a:fld>
            <a:endParaRPr lang="en-US" dirty="0"/>
          </a:p>
        </p:txBody>
      </p:sp>
      <p:cxnSp>
        <p:nvCxnSpPr>
          <p:cNvPr id="15" name="Straight Connector 14"/>
          <p:cNvCxnSpPr/>
          <p:nvPr/>
        </p:nvCxnSpPr>
        <p:spPr>
          <a:xfrm>
            <a:off x="2417780" y="3528542"/>
            <a:ext cx="863707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ítulo e Texto Vertical">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Vertical Text Placeholder 2"/>
          <p:cNvSpPr>
            <a:spLocks noGrp="1"/>
          </p:cNvSpPr>
          <p:nvPr>
            <p:ph type="body" orient="vert" idx="1"/>
          </p:nvPr>
        </p:nvSpPr>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26" name="Straight Connector 25"/>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Texto e Título Vertical">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9439111" y="798973"/>
            <a:ext cx="1615742" cy="4659889"/>
          </a:xfrm>
        </p:spPr>
        <p:txBody>
          <a:bodyPr vert="eaVert"/>
          <a:lstStyle>
            <a:lvl1pPr algn="l">
              <a:defRPr/>
            </a:lvl1pPr>
          </a:lstStyle>
          <a:p>
            <a:r>
              <a:rPr lang="pt-BR"/>
              <a:t>Clique para editar o título Mestre</a:t>
            </a:r>
            <a:endParaRPr lang="en-US" dirty="0"/>
          </a:p>
        </p:txBody>
      </p:sp>
      <p:sp>
        <p:nvSpPr>
          <p:cNvPr id="3" name="Vertical Text Placeholder 2"/>
          <p:cNvSpPr>
            <a:spLocks noGrp="1"/>
          </p:cNvSpPr>
          <p:nvPr>
            <p:ph type="body" orient="vert" idx="1"/>
          </p:nvPr>
        </p:nvSpPr>
        <p:spPr>
          <a:xfrm>
            <a:off x="1444672" y="798973"/>
            <a:ext cx="7828830" cy="4659889"/>
          </a:xfrm>
        </p:spPr>
        <p:txBody>
          <a:bodyPr vert="eaVe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9439111" y="798973"/>
            <a:ext cx="0" cy="4659889"/>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ítulo e Conteúd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Content Placeholder 2"/>
          <p:cNvSpPr>
            <a:spLocks noGrp="1"/>
          </p:cNvSpPr>
          <p:nvPr>
            <p:ph idx="1"/>
          </p:nvPr>
        </p:nvSpPr>
        <p:spPr/>
        <p:txBody>
          <a:bodyPr anchor="t"/>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Date Placeholder 3"/>
          <p:cNvSpPr>
            <a:spLocks noGrp="1"/>
          </p:cNvSpPr>
          <p:nvPr>
            <p:ph type="dt" sz="half" idx="10"/>
          </p:nvPr>
        </p:nvSpPr>
        <p:spPr/>
        <p:txBody>
          <a:bodyPr/>
          <a:lstStyle/>
          <a:p>
            <a:fld id="{48A87A34-81AB-432B-8DAE-1953F412C126}" type="datetimeFigureOut">
              <a:rPr lang="en-US" dirty="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33" name="Straight Connector 32"/>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Cabeçalho da Seção">
    <p:spTree>
      <p:nvGrpSpPr>
        <p:cNvPr id="1" name=""/>
        <p:cNvGrpSpPr/>
        <p:nvPr/>
      </p:nvGrpSpPr>
      <p:grpSpPr>
        <a:xfrm>
          <a:off x="0" y="0"/>
          <a:ext cx="0" cy="0"/>
          <a:chOff x="0" y="0"/>
          <a:chExt cx="0" cy="0"/>
        </a:xfrm>
      </p:grpSpPr>
      <p:sp>
        <p:nvSpPr>
          <p:cNvPr id="2" name="Title 1"/>
          <p:cNvSpPr>
            <a:spLocks noGrp="1"/>
          </p:cNvSpPr>
          <p:nvPr>
            <p:ph type="title"/>
          </p:nvPr>
        </p:nvSpPr>
        <p:spPr>
          <a:xfrm>
            <a:off x="1454239" y="1756130"/>
            <a:ext cx="8643154" cy="1887950"/>
          </a:xfrm>
        </p:spPr>
        <p:txBody>
          <a:bodyPr anchor="b">
            <a:normAutofit/>
          </a:bodyPr>
          <a:lstStyle>
            <a:lvl1pPr algn="l">
              <a:defRPr sz="3600"/>
            </a:lvl1pPr>
          </a:lstStyle>
          <a:p>
            <a:r>
              <a:rPr lang="pt-BR"/>
              <a:t>Clique para editar o título Mestre</a:t>
            </a:r>
            <a:endParaRPr lang="en-US" dirty="0"/>
          </a:p>
        </p:txBody>
      </p:sp>
      <p:sp>
        <p:nvSpPr>
          <p:cNvPr id="3" name="Text Placeholder 2"/>
          <p:cNvSpPr>
            <a:spLocks noGrp="1"/>
          </p:cNvSpPr>
          <p:nvPr>
            <p:ph type="body" idx="1"/>
          </p:nvPr>
        </p:nvSpPr>
        <p:spPr>
          <a:xfrm>
            <a:off x="1454239" y="3806195"/>
            <a:ext cx="8630446" cy="1012929"/>
          </a:xfrm>
        </p:spPr>
        <p:txBody>
          <a:bodyPr tIns="91440">
            <a:normAutofit/>
          </a:bodyPr>
          <a:lstStyle>
            <a:lvl1pPr marL="0" indent="0" algn="l">
              <a:buNone/>
              <a:defRPr sz="1800">
                <a:solidFill>
                  <a:schemeClr val="tx1"/>
                </a:solidFill>
              </a:defRPr>
            </a:lvl1pPr>
            <a:lvl2pPr marL="457200" indent="0">
              <a:buNone/>
              <a:defRPr sz="18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pt-BR"/>
              <a:t>Editar estilos de texto Mestre</a:t>
            </a:r>
          </a:p>
        </p:txBody>
      </p:sp>
      <p:sp>
        <p:nvSpPr>
          <p:cNvPr id="4" name="Date Placeholder 3"/>
          <p:cNvSpPr>
            <a:spLocks noGrp="1"/>
          </p:cNvSpPr>
          <p:nvPr>
            <p:ph type="dt" sz="half" idx="10"/>
          </p:nvPr>
        </p:nvSpPr>
        <p:spPr/>
        <p:txBody>
          <a:bodyPr/>
          <a:lstStyle/>
          <a:p>
            <a:fld id="{48A87A34-81AB-432B-8DAE-1953F412C126}" type="datetimeFigureOut">
              <a:rPr lang="en-US" dirty="0"/>
              <a:t>8/28/2018</a:t>
            </a:fld>
            <a:endParaRPr lang="en-US" dirty="0"/>
          </a:p>
        </p:txBody>
      </p:sp>
      <p:sp>
        <p:nvSpPr>
          <p:cNvPr id="5" name="Footer Placeholder 4"/>
          <p:cNvSpPr>
            <a:spLocks noGrp="1"/>
          </p:cNvSpPr>
          <p:nvPr>
            <p:ph type="ftr" sz="quarter" idx="11"/>
          </p:nvPr>
        </p:nvSpPr>
        <p:spPr/>
        <p:txBody>
          <a:bodyPr/>
          <a:lstStyle/>
          <a:p>
            <a:endParaRPr lang="en-US" dirty="0"/>
          </a:p>
        </p:txBody>
      </p:sp>
      <p:sp>
        <p:nvSpPr>
          <p:cNvPr id="6" name="Slide Number Placeholder 5"/>
          <p:cNvSpPr>
            <a:spLocks noGrp="1"/>
          </p:cNvSpPr>
          <p:nvPr>
            <p:ph type="sldNum" sz="quarter" idx="12"/>
          </p:nvPr>
        </p:nvSpPr>
        <p:spPr/>
        <p:txBody>
          <a:bodyPr/>
          <a:lstStyle/>
          <a:p>
            <a:fld id="{6D22F896-40B5-4ADD-8801-0D06FADFA095}" type="slidenum">
              <a:rPr lang="en-US" dirty="0"/>
              <a:t>‹nº›</a:t>
            </a:fld>
            <a:endParaRPr lang="en-US" dirty="0"/>
          </a:p>
        </p:txBody>
      </p:sp>
      <p:cxnSp>
        <p:nvCxnSpPr>
          <p:cNvPr id="15" name="Straight Connector 14"/>
          <p:cNvCxnSpPr/>
          <p:nvPr/>
        </p:nvCxnSpPr>
        <p:spPr>
          <a:xfrm>
            <a:off x="1454239" y="3804985"/>
            <a:ext cx="8630446"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Duas Partes de Conteúdo">
    <p:spTree>
      <p:nvGrpSpPr>
        <p:cNvPr id="1" name=""/>
        <p:cNvGrpSpPr/>
        <p:nvPr/>
      </p:nvGrpSpPr>
      <p:grpSpPr>
        <a:xfrm>
          <a:off x="0" y="0"/>
          <a:ext cx="0" cy="0"/>
          <a:chOff x="0" y="0"/>
          <a:chExt cx="0" cy="0"/>
        </a:xfrm>
      </p:grpSpPr>
      <p:sp>
        <p:nvSpPr>
          <p:cNvPr id="2" name="Title 1"/>
          <p:cNvSpPr>
            <a:spLocks noGrp="1"/>
          </p:cNvSpPr>
          <p:nvPr>
            <p:ph type="title"/>
          </p:nvPr>
        </p:nvSpPr>
        <p:spPr>
          <a:xfrm>
            <a:off x="1449217" y="804889"/>
            <a:ext cx="9605635" cy="1059305"/>
          </a:xfrm>
        </p:spPr>
        <p:txBody>
          <a:bodyPr/>
          <a:lstStyle/>
          <a:p>
            <a:r>
              <a:rPr lang="pt-BR"/>
              <a:t>Clique para editar o título Mestre</a:t>
            </a:r>
            <a:endParaRPr lang="en-US" dirty="0"/>
          </a:p>
        </p:txBody>
      </p:sp>
      <p:sp>
        <p:nvSpPr>
          <p:cNvPr id="3" name="Content Placeholder 2"/>
          <p:cNvSpPr>
            <a:spLocks noGrp="1"/>
          </p:cNvSpPr>
          <p:nvPr>
            <p:ph sz="half" idx="1"/>
          </p:nvPr>
        </p:nvSpPr>
        <p:spPr>
          <a:xfrm>
            <a:off x="1447331" y="2010878"/>
            <a:ext cx="4645152" cy="3448595"/>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Content Placeholder 3"/>
          <p:cNvSpPr>
            <a:spLocks noGrp="1"/>
          </p:cNvSpPr>
          <p:nvPr>
            <p:ph sz="half" idx="2"/>
          </p:nvPr>
        </p:nvSpPr>
        <p:spPr>
          <a:xfrm>
            <a:off x="6413771" y="2017343"/>
            <a:ext cx="4645152" cy="3441520"/>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Date Placeholder 4"/>
          <p:cNvSpPr>
            <a:spLocks noGrp="1"/>
          </p:cNvSpPr>
          <p:nvPr>
            <p:ph type="dt" sz="half" idx="10"/>
          </p:nvPr>
        </p:nvSpPr>
        <p:spPr/>
        <p:txBody>
          <a:bodyPr/>
          <a:lstStyle/>
          <a:p>
            <a:fld id="{48A87A34-81AB-432B-8DAE-1953F412C126}" type="datetimeFigureOut">
              <a:rPr lang="en-US" dirty="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5" name="Straight Connector 3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ação">
    <p:spTree>
      <p:nvGrpSpPr>
        <p:cNvPr id="1" name=""/>
        <p:cNvGrpSpPr/>
        <p:nvPr/>
      </p:nvGrpSpPr>
      <p:grpSpPr>
        <a:xfrm>
          <a:off x="0" y="0"/>
          <a:ext cx="0" cy="0"/>
          <a:chOff x="0" y="0"/>
          <a:chExt cx="0" cy="0"/>
        </a:xfrm>
      </p:grpSpPr>
      <p:sp>
        <p:nvSpPr>
          <p:cNvPr id="2" name="Title 1"/>
          <p:cNvSpPr>
            <a:spLocks noGrp="1"/>
          </p:cNvSpPr>
          <p:nvPr>
            <p:ph type="title"/>
          </p:nvPr>
        </p:nvSpPr>
        <p:spPr>
          <a:xfrm>
            <a:off x="1447191" y="804163"/>
            <a:ext cx="9607661" cy="1056319"/>
          </a:xfrm>
        </p:spPr>
        <p:txBody>
          <a:bodyPr/>
          <a:lstStyle/>
          <a:p>
            <a:r>
              <a:rPr lang="pt-BR"/>
              <a:t>Clique para editar o título Mestre</a:t>
            </a:r>
            <a:endParaRPr lang="en-US" dirty="0"/>
          </a:p>
        </p:txBody>
      </p:sp>
      <p:sp>
        <p:nvSpPr>
          <p:cNvPr id="3" name="Text Placeholder 2"/>
          <p:cNvSpPr>
            <a:spLocks noGrp="1"/>
          </p:cNvSpPr>
          <p:nvPr>
            <p:ph type="body" idx="1"/>
          </p:nvPr>
        </p:nvSpPr>
        <p:spPr>
          <a:xfrm>
            <a:off x="1447191" y="2019549"/>
            <a:ext cx="4645152" cy="801943"/>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4" name="Content Placeholder 3"/>
          <p:cNvSpPr>
            <a:spLocks noGrp="1"/>
          </p:cNvSpPr>
          <p:nvPr>
            <p:ph sz="half" idx="2"/>
          </p:nvPr>
        </p:nvSpPr>
        <p:spPr>
          <a:xfrm>
            <a:off x="1447191" y="2824269"/>
            <a:ext cx="4645152" cy="2644457"/>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5" name="Text Placeholder 4"/>
          <p:cNvSpPr>
            <a:spLocks noGrp="1"/>
          </p:cNvSpPr>
          <p:nvPr>
            <p:ph type="body" sz="quarter" idx="3"/>
          </p:nvPr>
        </p:nvSpPr>
        <p:spPr>
          <a:xfrm>
            <a:off x="6412362" y="2023003"/>
            <a:ext cx="4645152" cy="802237"/>
          </a:xfrm>
        </p:spPr>
        <p:txBody>
          <a:bodyPr anchor="b">
            <a:normAutofit/>
          </a:bodyPr>
          <a:lstStyle>
            <a:lvl1pPr marL="0" indent="0">
              <a:lnSpc>
                <a:spcPct val="100000"/>
              </a:lnSpc>
              <a:buNone/>
              <a:defRPr sz="2200" b="0" cap="all" baseline="0">
                <a:solidFill>
                  <a:schemeClr val="accent1"/>
                </a:solidFill>
              </a:defRPr>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pt-BR"/>
              <a:t>Editar estilos de texto Mestre</a:t>
            </a:r>
          </a:p>
        </p:txBody>
      </p:sp>
      <p:sp>
        <p:nvSpPr>
          <p:cNvPr id="6" name="Content Placeholder 5"/>
          <p:cNvSpPr>
            <a:spLocks noGrp="1"/>
          </p:cNvSpPr>
          <p:nvPr>
            <p:ph sz="quarter" idx="4"/>
          </p:nvPr>
        </p:nvSpPr>
        <p:spPr>
          <a:xfrm>
            <a:off x="6412362" y="2821491"/>
            <a:ext cx="4645152" cy="2637371"/>
          </a:xfrm>
        </p:spPr>
        <p:txBody>
          <a:bodyP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7" name="Date Placeholder 6"/>
          <p:cNvSpPr>
            <a:spLocks noGrp="1"/>
          </p:cNvSpPr>
          <p:nvPr>
            <p:ph type="dt" sz="half" idx="10"/>
          </p:nvPr>
        </p:nvSpPr>
        <p:spPr/>
        <p:txBody>
          <a:bodyPr/>
          <a:lstStyle/>
          <a:p>
            <a:fld id="{48A87A34-81AB-432B-8DAE-1953F412C126}" type="datetimeFigureOut">
              <a:rPr lang="en-US" dirty="0"/>
              <a:t>8/28/2018</a:t>
            </a:fld>
            <a:endParaRPr lang="en-US" dirty="0"/>
          </a:p>
        </p:txBody>
      </p:sp>
      <p:sp>
        <p:nvSpPr>
          <p:cNvPr id="8" name="Footer Placeholder 7"/>
          <p:cNvSpPr>
            <a:spLocks noGrp="1"/>
          </p:cNvSpPr>
          <p:nvPr>
            <p:ph type="ftr" sz="quarter" idx="11"/>
          </p:nvPr>
        </p:nvSpPr>
        <p:spPr/>
        <p:txBody>
          <a:bodyPr/>
          <a:lstStyle/>
          <a:p>
            <a:endParaRPr lang="en-US" dirty="0"/>
          </a:p>
        </p:txBody>
      </p:sp>
      <p:sp>
        <p:nvSpPr>
          <p:cNvPr id="9" name="Slide Number Placeholder 8"/>
          <p:cNvSpPr>
            <a:spLocks noGrp="1"/>
          </p:cNvSpPr>
          <p:nvPr>
            <p:ph type="sldNum" sz="quarter" idx="12"/>
          </p:nvPr>
        </p:nvSpPr>
        <p:spPr/>
        <p:txBody>
          <a:bodyPr/>
          <a:lstStyle/>
          <a:p>
            <a:fld id="{6D22F896-40B5-4ADD-8801-0D06FADFA095}" type="slidenum">
              <a:rPr lang="en-US" dirty="0"/>
              <a:t>‹nº›</a:t>
            </a:fld>
            <a:endParaRPr lang="en-US" dirty="0"/>
          </a:p>
        </p:txBody>
      </p:sp>
      <p:cxnSp>
        <p:nvCxnSpPr>
          <p:cNvPr id="29" name="Straight Connector 28"/>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Somente Título">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pt-BR"/>
              <a:t>Clique para editar o título Mestre</a:t>
            </a:r>
            <a:endParaRPr lang="en-US" dirty="0"/>
          </a:p>
        </p:txBody>
      </p:sp>
      <p:sp>
        <p:nvSpPr>
          <p:cNvPr id="3" name="Date Placeholder 2"/>
          <p:cNvSpPr>
            <a:spLocks noGrp="1"/>
          </p:cNvSpPr>
          <p:nvPr>
            <p:ph type="dt" sz="half" idx="10"/>
          </p:nvPr>
        </p:nvSpPr>
        <p:spPr/>
        <p:txBody>
          <a:bodyPr/>
          <a:lstStyle/>
          <a:p>
            <a:fld id="{48A87A34-81AB-432B-8DAE-1953F412C126}" type="datetimeFigureOut">
              <a:rPr lang="en-US" dirty="0"/>
              <a:t>8/28/2018</a:t>
            </a:fld>
            <a:endParaRPr lang="en-US" dirty="0"/>
          </a:p>
        </p:txBody>
      </p:sp>
      <p:sp>
        <p:nvSpPr>
          <p:cNvPr id="4" name="Footer Placeholder 3"/>
          <p:cNvSpPr>
            <a:spLocks noGrp="1"/>
          </p:cNvSpPr>
          <p:nvPr>
            <p:ph type="ftr" sz="quarter" idx="11"/>
          </p:nvPr>
        </p:nvSpPr>
        <p:spPr/>
        <p:txBody>
          <a:bodyPr/>
          <a:lstStyle/>
          <a:p>
            <a:endParaRPr lang="en-US" dirty="0"/>
          </a:p>
        </p:txBody>
      </p:sp>
      <p:sp>
        <p:nvSpPr>
          <p:cNvPr id="5" name="Slide Number Placeholder 4"/>
          <p:cNvSpPr>
            <a:spLocks noGrp="1"/>
          </p:cNvSpPr>
          <p:nvPr>
            <p:ph type="sldNum" sz="quarter" idx="12"/>
          </p:nvPr>
        </p:nvSpPr>
        <p:spPr/>
        <p:txBody>
          <a:bodyPr/>
          <a:lstStyle/>
          <a:p>
            <a:fld id="{6D22F896-40B5-4ADD-8801-0D06FADFA095}" type="slidenum">
              <a:rPr lang="en-US" dirty="0"/>
              <a:t>‹nº›</a:t>
            </a:fld>
            <a:endParaRPr lang="en-US" dirty="0"/>
          </a:p>
        </p:txBody>
      </p:sp>
      <p:cxnSp>
        <p:nvCxnSpPr>
          <p:cNvPr id="25" name="Straight Connector 24"/>
          <p:cNvCxnSpPr/>
          <p:nvPr/>
        </p:nvCxnSpPr>
        <p:spPr>
          <a:xfrm>
            <a:off x="1453896" y="1847088"/>
            <a:ext cx="9607522"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Em branco">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48A87A34-81AB-432B-8DAE-1953F412C126}" type="datetimeFigureOut">
              <a:rPr lang="en-US" dirty="0"/>
              <a:t>8/28/2018</a:t>
            </a:fld>
            <a:endParaRPr lang="en-US" dirty="0"/>
          </a:p>
        </p:txBody>
      </p:sp>
      <p:sp>
        <p:nvSpPr>
          <p:cNvPr id="3" name="Footer Placeholder 2"/>
          <p:cNvSpPr>
            <a:spLocks noGrp="1"/>
          </p:cNvSpPr>
          <p:nvPr>
            <p:ph type="ftr" sz="quarter" idx="11"/>
          </p:nvPr>
        </p:nvSpPr>
        <p:spPr/>
        <p:txBody>
          <a:bodyPr/>
          <a:lstStyle/>
          <a:p>
            <a:endParaRPr lang="en-US" dirty="0"/>
          </a:p>
        </p:txBody>
      </p:sp>
      <p:sp>
        <p:nvSpPr>
          <p:cNvPr id="4" name="Slide Number Placeholder 3"/>
          <p:cNvSpPr>
            <a:spLocks noGrp="1"/>
          </p:cNvSpPr>
          <p:nvPr>
            <p:ph type="sldNum" sz="quarter" idx="12"/>
          </p:nvPr>
        </p:nvSpPr>
        <p:spPr/>
        <p:txBody>
          <a:bodyPr/>
          <a:lstStyle/>
          <a:p>
            <a:fld id="{6D22F896-40B5-4ADD-8801-0D06FADFA095}" type="slidenum">
              <a:rPr lang="en-US" dirty="0"/>
              <a:t>‹nº›</a:t>
            </a:fld>
            <a:endParaRPr lang="en-US" dirty="0"/>
          </a:p>
        </p:txBody>
      </p:sp>
    </p:spTree>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údo com Legenda">
    <p:spTree>
      <p:nvGrpSpPr>
        <p:cNvPr id="1" name=""/>
        <p:cNvGrpSpPr/>
        <p:nvPr/>
      </p:nvGrpSpPr>
      <p:grpSpPr>
        <a:xfrm>
          <a:off x="0" y="0"/>
          <a:ext cx="0" cy="0"/>
          <a:chOff x="0" y="0"/>
          <a:chExt cx="0" cy="0"/>
        </a:xfrm>
      </p:grpSpPr>
      <p:sp>
        <p:nvSpPr>
          <p:cNvPr id="2" name="Title 1"/>
          <p:cNvSpPr>
            <a:spLocks noGrp="1"/>
          </p:cNvSpPr>
          <p:nvPr>
            <p:ph type="title"/>
          </p:nvPr>
        </p:nvSpPr>
        <p:spPr>
          <a:xfrm>
            <a:off x="1444671" y="798973"/>
            <a:ext cx="3273099" cy="2247117"/>
          </a:xfrm>
        </p:spPr>
        <p:txBody>
          <a:bodyPr anchor="b">
            <a:normAutofit/>
          </a:bodyPr>
          <a:lstStyle>
            <a:lvl1pPr algn="l">
              <a:defRPr sz="2400"/>
            </a:lvl1pPr>
          </a:lstStyle>
          <a:p>
            <a:r>
              <a:rPr lang="pt-BR"/>
              <a:t>Clique para editar o título Mestre</a:t>
            </a:r>
            <a:endParaRPr lang="en-US" dirty="0"/>
          </a:p>
        </p:txBody>
      </p:sp>
      <p:sp>
        <p:nvSpPr>
          <p:cNvPr id="3" name="Content Placeholder 2"/>
          <p:cNvSpPr>
            <a:spLocks noGrp="1"/>
          </p:cNvSpPr>
          <p:nvPr>
            <p:ph idx="1"/>
          </p:nvPr>
        </p:nvSpPr>
        <p:spPr>
          <a:xfrm>
            <a:off x="5043714" y="798974"/>
            <a:ext cx="6012470" cy="4658826"/>
          </a:xfrm>
        </p:spPr>
        <p:txBody>
          <a:bodyPr anchor="ctr"/>
          <a:lstStyle/>
          <a:p>
            <a:pPr lvl="0"/>
            <a:r>
              <a:rPr lang="pt-BR"/>
              <a:t>Editar estilos de texto Mestre</a:t>
            </a:r>
          </a:p>
          <a:p>
            <a:pPr lvl="1"/>
            <a:r>
              <a:rPr lang="pt-BR"/>
              <a:t>Segundo nível</a:t>
            </a:r>
          </a:p>
          <a:p>
            <a:pPr lvl="2"/>
            <a:r>
              <a:rPr lang="pt-BR"/>
              <a:t>Terceiro nível</a:t>
            </a:r>
          </a:p>
          <a:p>
            <a:pPr lvl="3"/>
            <a:r>
              <a:rPr lang="pt-BR"/>
              <a:t>Quarto nível</a:t>
            </a:r>
          </a:p>
          <a:p>
            <a:pPr lvl="4"/>
            <a:r>
              <a:rPr lang="pt-BR"/>
              <a:t>Quinto nível</a:t>
            </a:r>
            <a:endParaRPr lang="en-US" dirty="0"/>
          </a:p>
        </p:txBody>
      </p:sp>
      <p:sp>
        <p:nvSpPr>
          <p:cNvPr id="4" name="Text Placeholder 3"/>
          <p:cNvSpPr>
            <a:spLocks noGrp="1"/>
          </p:cNvSpPr>
          <p:nvPr>
            <p:ph type="body" sz="half" idx="2"/>
          </p:nvPr>
        </p:nvSpPr>
        <p:spPr>
          <a:xfrm>
            <a:off x="1444671" y="3205491"/>
            <a:ext cx="3275013" cy="2248181"/>
          </a:xfrm>
        </p:spPr>
        <p:txBody>
          <a:bodyPr/>
          <a:lstStyle>
            <a:lvl1pPr marL="0" indent="0" algn="l">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p:txBody>
          <a:bodyPr/>
          <a:lstStyle/>
          <a:p>
            <a:fld id="{48A87A34-81AB-432B-8DAE-1953F412C126}" type="datetimeFigureOut">
              <a:rPr lang="en-US" dirty="0"/>
              <a:t>8/28/2018</a:t>
            </a:fld>
            <a:endParaRPr lang="en-US" dirty="0"/>
          </a:p>
        </p:txBody>
      </p:sp>
      <p:sp>
        <p:nvSpPr>
          <p:cNvPr id="6" name="Footer Placeholder 5"/>
          <p:cNvSpPr>
            <a:spLocks noGrp="1"/>
          </p:cNvSpPr>
          <p:nvPr>
            <p:ph type="ftr" sz="quarter" idx="11"/>
          </p:nvPr>
        </p:nvSpPr>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17" name="Straight Connector 16"/>
          <p:cNvCxnSpPr/>
          <p:nvPr/>
        </p:nvCxnSpPr>
        <p:spPr>
          <a:xfrm>
            <a:off x="1448280" y="3205491"/>
            <a:ext cx="3269490"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Imagem com Legenda">
    <p:spTree>
      <p:nvGrpSpPr>
        <p:cNvPr id="1" name=""/>
        <p:cNvGrpSpPr/>
        <p:nvPr/>
      </p:nvGrpSpPr>
      <p:grpSpPr>
        <a:xfrm>
          <a:off x="0" y="0"/>
          <a:ext cx="0" cy="0"/>
          <a:chOff x="0" y="0"/>
          <a:chExt cx="0" cy="0"/>
        </a:xfrm>
      </p:grpSpPr>
      <p:grpSp>
        <p:nvGrpSpPr>
          <p:cNvPr id="8" name="Group 7"/>
          <p:cNvGrpSpPr/>
          <p:nvPr/>
        </p:nvGrpSpPr>
        <p:grpSpPr>
          <a:xfrm>
            <a:off x="7477387" y="482170"/>
            <a:ext cx="4074533" cy="5149101"/>
            <a:chOff x="7477387" y="482170"/>
            <a:chExt cx="4074533" cy="5149101"/>
          </a:xfrm>
        </p:grpSpPr>
        <p:sp>
          <p:nvSpPr>
            <p:cNvPr id="18" name="Rectangle 17"/>
            <p:cNvSpPr/>
            <p:nvPr/>
          </p:nvSpPr>
          <p:spPr bwMode="black">
            <a:xfrm>
              <a:off x="7477387" y="482170"/>
              <a:ext cx="4074533" cy="5149101"/>
            </a:xfrm>
            <a:prstGeom prst="rect">
              <a:avLst/>
            </a:prstGeom>
            <a:gradFill>
              <a:gsLst>
                <a:gs pos="0">
                  <a:srgbClr val="000001"/>
                </a:gs>
                <a:gs pos="100000">
                  <a:srgbClr val="191919"/>
                </a:gs>
              </a:gsLst>
            </a:gradFill>
            <a:ln w="76200" cmpd="sng">
              <a:noFill/>
              <a:miter lim="800000"/>
            </a:ln>
            <a:effectLst>
              <a:outerShdw blurRad="127000" dist="228600" dir="4740000" sx="98000" sy="98000" algn="tl" rotWithShape="0">
                <a:srgbClr val="000000">
                  <a:alpha val="34000"/>
                </a:srgbClr>
              </a:outerShdw>
            </a:effectLst>
            <a:scene3d>
              <a:camera prst="orthographicFront"/>
              <a:lightRig rig="threePt" dir="t"/>
            </a:scene3d>
            <a:sp3d>
              <a:bevelT w="152400" h="50800" prst="softRound"/>
            </a:sp3d>
          </p:spPr>
          <p:style>
            <a:lnRef idx="1">
              <a:schemeClr val="accent1"/>
            </a:lnRef>
            <a:fillRef idx="3">
              <a:schemeClr val="accent1"/>
            </a:fillRef>
            <a:effectRef idx="2">
              <a:schemeClr val="accent1"/>
            </a:effectRef>
            <a:fontRef idx="minor">
              <a:schemeClr val="lt1"/>
            </a:fontRef>
          </p:style>
        </p:sp>
        <p:sp>
          <p:nvSpPr>
            <p:cNvPr id="19" name="Rectangle 18"/>
            <p:cNvSpPr/>
            <p:nvPr/>
          </p:nvSpPr>
          <p:spPr bwMode="blackWhite">
            <a:xfrm>
              <a:off x="7790446" y="812506"/>
              <a:ext cx="3450289" cy="4466452"/>
            </a:xfrm>
            <a:prstGeom prst="rect">
              <a:avLst/>
            </a:prstGeom>
            <a:gradFill>
              <a:gsLst>
                <a:gs pos="0">
                  <a:srgbClr val="DADADA"/>
                </a:gs>
                <a:gs pos="100000">
                  <a:srgbClr val="FFFFFE"/>
                </a:gs>
              </a:gsLst>
              <a:lin ang="16200000" scaled="0"/>
            </a:gradFill>
            <a:ln w="50800" cmpd="sng">
              <a:solidFill>
                <a:srgbClr val="191919"/>
              </a:solidFill>
              <a:miter lim="800000"/>
            </a:ln>
            <a:effectLst>
              <a:innerShdw blurRad="63500" dist="88900" dir="14100000">
                <a:srgbClr val="000000">
                  <a:alpha val="30000"/>
                </a:srgbClr>
              </a:innerShdw>
            </a:effectLst>
            <a:scene3d>
              <a:camera prst="orthographicFront"/>
              <a:lightRig rig="threePt" dir="t"/>
            </a:scene3d>
            <a:sp3d>
              <a:bevelT prst="relaxedInset"/>
            </a:sp3d>
          </p:spPr>
          <p:style>
            <a:lnRef idx="1">
              <a:schemeClr val="accent1"/>
            </a:lnRef>
            <a:fillRef idx="3">
              <a:schemeClr val="accent1"/>
            </a:fillRef>
            <a:effectRef idx="2">
              <a:schemeClr val="accent1"/>
            </a:effectRef>
            <a:fontRef idx="minor">
              <a:schemeClr val="lt1"/>
            </a:fontRef>
          </p:style>
        </p:sp>
      </p:grpSp>
      <p:sp>
        <p:nvSpPr>
          <p:cNvPr id="2" name="Title 1"/>
          <p:cNvSpPr>
            <a:spLocks noGrp="1"/>
          </p:cNvSpPr>
          <p:nvPr>
            <p:ph type="title"/>
          </p:nvPr>
        </p:nvSpPr>
        <p:spPr>
          <a:xfrm>
            <a:off x="1451206" y="1129513"/>
            <a:ext cx="5532328" cy="1830584"/>
          </a:xfrm>
        </p:spPr>
        <p:txBody>
          <a:bodyPr anchor="b">
            <a:normAutofit/>
          </a:bodyPr>
          <a:lstStyle>
            <a:lvl1pPr>
              <a:defRPr sz="3200"/>
            </a:lvl1pPr>
          </a:lstStyle>
          <a:p>
            <a:r>
              <a:rPr lang="pt-BR"/>
              <a:t>Clique para editar o título Mestre</a:t>
            </a:r>
            <a:endParaRPr lang="en-US" dirty="0"/>
          </a:p>
        </p:txBody>
      </p:sp>
      <p:sp>
        <p:nvSpPr>
          <p:cNvPr id="3" name="Picture Placeholder 2"/>
          <p:cNvSpPr>
            <a:spLocks noGrp="1" noChangeAspect="1"/>
          </p:cNvSpPr>
          <p:nvPr>
            <p:ph type="pic" idx="1"/>
          </p:nvPr>
        </p:nvSpPr>
        <p:spPr>
          <a:xfrm>
            <a:off x="8124389" y="1122542"/>
            <a:ext cx="2791171" cy="3866327"/>
          </a:xfrm>
          <a:solidFill>
            <a:schemeClr val="bg1">
              <a:lumMod val="85000"/>
            </a:schemeClr>
          </a:solidFill>
          <a:ln w="9525" cap="sq">
            <a:noFill/>
            <a:miter lim="800000"/>
          </a:ln>
          <a:effectLst/>
        </p:spPr>
        <p:txBody>
          <a:bodyPr anchor="t"/>
          <a:lstStyle>
            <a:lvl1pPr marL="0" indent="0" algn="ctr">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pt-BR"/>
              <a:t>Clique no ícone para adicionar uma imagem</a:t>
            </a:r>
            <a:endParaRPr lang="en-US" dirty="0"/>
          </a:p>
        </p:txBody>
      </p:sp>
      <p:sp>
        <p:nvSpPr>
          <p:cNvPr id="4" name="Text Placeholder 3"/>
          <p:cNvSpPr>
            <a:spLocks noGrp="1"/>
          </p:cNvSpPr>
          <p:nvPr>
            <p:ph type="body" sz="half" idx="2"/>
          </p:nvPr>
        </p:nvSpPr>
        <p:spPr>
          <a:xfrm>
            <a:off x="1450329" y="3145992"/>
            <a:ext cx="5524404" cy="2003742"/>
          </a:xfrm>
        </p:spPr>
        <p:txBody>
          <a:bodyPr>
            <a:normAutofit/>
          </a:bodyPr>
          <a:lstStyle>
            <a:lvl1pPr marL="0" indent="0" algn="l">
              <a:buNone/>
              <a:defRPr sz="18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pt-BR"/>
              <a:t>Editar estilos de texto Mestre</a:t>
            </a:r>
          </a:p>
        </p:txBody>
      </p:sp>
      <p:sp>
        <p:nvSpPr>
          <p:cNvPr id="5" name="Date Placeholder 4"/>
          <p:cNvSpPr>
            <a:spLocks noGrp="1"/>
          </p:cNvSpPr>
          <p:nvPr>
            <p:ph type="dt" sz="half" idx="10"/>
          </p:nvPr>
        </p:nvSpPr>
        <p:spPr>
          <a:xfrm>
            <a:off x="1447382" y="5469856"/>
            <a:ext cx="5527351" cy="320123"/>
          </a:xfrm>
        </p:spPr>
        <p:txBody>
          <a:bodyPr/>
          <a:lstStyle>
            <a:lvl1pPr algn="l">
              <a:defRPr/>
            </a:lvl1pPr>
          </a:lstStyle>
          <a:p>
            <a:fld id="{48A87A34-81AB-432B-8DAE-1953F412C126}" type="datetimeFigureOut">
              <a:rPr lang="en-US" dirty="0"/>
              <a:pPr/>
              <a:t>8/28/2018</a:t>
            </a:fld>
            <a:endParaRPr lang="en-US" dirty="0"/>
          </a:p>
        </p:txBody>
      </p:sp>
      <p:sp>
        <p:nvSpPr>
          <p:cNvPr id="6" name="Footer Placeholder 5"/>
          <p:cNvSpPr>
            <a:spLocks noGrp="1"/>
          </p:cNvSpPr>
          <p:nvPr>
            <p:ph type="ftr" sz="quarter" idx="11"/>
          </p:nvPr>
        </p:nvSpPr>
        <p:spPr>
          <a:xfrm>
            <a:off x="1447382" y="318640"/>
            <a:ext cx="5541004" cy="320931"/>
          </a:xfrm>
        </p:spPr>
        <p:txBody>
          <a:bodyPr/>
          <a:lstStyle/>
          <a:p>
            <a:endParaRPr lang="en-US" dirty="0"/>
          </a:p>
        </p:txBody>
      </p:sp>
      <p:sp>
        <p:nvSpPr>
          <p:cNvPr id="7" name="Slide Number Placeholder 6"/>
          <p:cNvSpPr>
            <a:spLocks noGrp="1"/>
          </p:cNvSpPr>
          <p:nvPr>
            <p:ph type="sldNum" sz="quarter" idx="12"/>
          </p:nvPr>
        </p:nvSpPr>
        <p:spPr/>
        <p:txBody>
          <a:bodyPr/>
          <a:lstStyle/>
          <a:p>
            <a:fld id="{6D22F896-40B5-4ADD-8801-0D06FADFA095}" type="slidenum">
              <a:rPr lang="en-US" dirty="0"/>
              <a:t>‹nº›</a:t>
            </a:fld>
            <a:endParaRPr lang="en-US" dirty="0"/>
          </a:p>
        </p:txBody>
      </p:sp>
      <p:cxnSp>
        <p:nvCxnSpPr>
          <p:cNvPr id="31" name="Straight Connector 30"/>
          <p:cNvCxnSpPr/>
          <p:nvPr/>
        </p:nvCxnSpPr>
        <p:spPr>
          <a:xfrm>
            <a:off x="1447382" y="3143605"/>
            <a:ext cx="5527351" cy="0"/>
          </a:xfrm>
          <a:prstGeom prst="line">
            <a:avLst/>
          </a:prstGeom>
          <a:ln w="31750"/>
        </p:spPr>
        <p:style>
          <a:lnRef idx="3">
            <a:schemeClr val="accent1"/>
          </a:lnRef>
          <a:fillRef idx="0">
            <a:schemeClr val="accent1"/>
          </a:fillRef>
          <a:effectRef idx="2">
            <a:schemeClr val="accent1"/>
          </a:effectRef>
          <a:fontRef idx="minor">
            <a:schemeClr val="tx1"/>
          </a:fontRef>
        </p:style>
      </p:cxnSp>
    </p:spTree>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image" Target="../media/image1.jpg"/><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3">
        <a:schemeClr val="bg2"/>
      </p:bgRef>
    </p:bg>
    <p:spTree>
      <p:nvGrpSpPr>
        <p:cNvPr id="1" name=""/>
        <p:cNvGrpSpPr/>
        <p:nvPr/>
      </p:nvGrpSpPr>
      <p:grpSpPr>
        <a:xfrm>
          <a:off x="0" y="0"/>
          <a:ext cx="0" cy="0"/>
          <a:chOff x="0" y="0"/>
          <a:chExt cx="0" cy="0"/>
        </a:xfrm>
      </p:grpSpPr>
      <p:sp>
        <p:nvSpPr>
          <p:cNvPr id="8" name="Rectangle 7"/>
          <p:cNvSpPr/>
          <p:nvPr/>
        </p:nvSpPr>
        <p:spPr>
          <a:xfrm>
            <a:off x="0" y="2019476"/>
            <a:ext cx="12192000" cy="4105941"/>
          </a:xfrm>
          <a:prstGeom prst="rect">
            <a:avLst/>
          </a:prstGeom>
          <a:gradFill flip="none" rotWithShape="1">
            <a:gsLst>
              <a:gs pos="0">
                <a:schemeClr val="bg2">
                  <a:alpha val="0"/>
                </a:schemeClr>
              </a:gs>
              <a:gs pos="100000">
                <a:schemeClr val="bg2"/>
              </a:gs>
            </a:gsLst>
            <a:lin ang="5400000" scaled="0"/>
            <a:tileRect/>
          </a:gradFill>
          <a:ln>
            <a:noFill/>
          </a:ln>
        </p:spPr>
        <p:style>
          <a:lnRef idx="2">
            <a:schemeClr val="accent1">
              <a:shade val="50000"/>
            </a:schemeClr>
          </a:lnRef>
          <a:fillRef idx="1">
            <a:schemeClr val="accent1"/>
          </a:fillRef>
          <a:effectRef idx="0">
            <a:schemeClr val="accent1"/>
          </a:effectRef>
          <a:fontRef idx="minor">
            <a:schemeClr val="lt1"/>
          </a:fontRef>
        </p:style>
      </p:sp>
      <p:pic>
        <p:nvPicPr>
          <p:cNvPr id="7" name="Picture 6"/>
          <p:cNvPicPr>
            <a:picLocks noChangeAspect="1"/>
          </p:cNvPicPr>
          <p:nvPr/>
        </p:nvPicPr>
        <p:blipFill rotWithShape="1">
          <a:blip r:embed="rId13">
            <a:extLst>
              <a:ext uri="{28A0092B-C50C-407E-A947-70E740481C1C}">
                <a14:useLocalDpi xmlns:a14="http://schemas.microsoft.com/office/drawing/2010/main" val="0"/>
              </a:ext>
            </a:extLst>
          </a:blip>
          <a:srcRect t="1538" b="-1538"/>
          <a:stretch/>
        </p:blipFill>
        <p:spPr bwMode="black">
          <a:xfrm>
            <a:off x="0" y="6126480"/>
            <a:ext cx="12192000" cy="742950"/>
          </a:xfrm>
          <a:prstGeom prst="rect">
            <a:avLst/>
          </a:prstGeom>
        </p:spPr>
      </p:pic>
      <p:sp>
        <p:nvSpPr>
          <p:cNvPr id="2" name="Title Placeholder 1"/>
          <p:cNvSpPr>
            <a:spLocks noGrp="1"/>
          </p:cNvSpPr>
          <p:nvPr>
            <p:ph type="title"/>
          </p:nvPr>
        </p:nvSpPr>
        <p:spPr>
          <a:xfrm>
            <a:off x="1451579" y="804519"/>
            <a:ext cx="9603275" cy="1049235"/>
          </a:xfrm>
          <a:prstGeom prst="rect">
            <a:avLst/>
          </a:prstGeom>
        </p:spPr>
        <p:txBody>
          <a:bodyPr vert="horz" lIns="91440" tIns="45720" rIns="91440" bIns="45720" rtlCol="0" anchor="t">
            <a:normAutofit/>
          </a:bodyPr>
          <a:lstStyle/>
          <a:p>
            <a:r>
              <a:rPr lang="pt-BR"/>
              <a:t>Clique para editar o título Mestre</a:t>
            </a:r>
            <a:endParaRPr lang="en-US" dirty="0"/>
          </a:p>
        </p:txBody>
      </p:sp>
      <p:sp>
        <p:nvSpPr>
          <p:cNvPr id="3" name="Text Placeholder 2"/>
          <p:cNvSpPr>
            <a:spLocks noGrp="1"/>
          </p:cNvSpPr>
          <p:nvPr>
            <p:ph type="body" idx="1"/>
          </p:nvPr>
        </p:nvSpPr>
        <p:spPr>
          <a:xfrm>
            <a:off x="1451579" y="2015732"/>
            <a:ext cx="9603275" cy="3450613"/>
          </a:xfrm>
          <a:prstGeom prst="rect">
            <a:avLst/>
          </a:prstGeom>
        </p:spPr>
        <p:txBody>
          <a:bodyPr vert="horz" lIns="91440" tIns="45720" rIns="91440" bIns="45720" rtlCol="0">
            <a:normAutofit/>
          </a:bodyPr>
          <a:lstStyle/>
          <a:p>
            <a:pPr lvl="0"/>
            <a:r>
              <a:rPr lang="en-US" dirty="0"/>
              <a:t>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7554138" y="330370"/>
            <a:ext cx="3500715" cy="309201"/>
          </a:xfrm>
          <a:prstGeom prst="rect">
            <a:avLst/>
          </a:prstGeom>
        </p:spPr>
        <p:txBody>
          <a:bodyPr vert="horz" lIns="91440" tIns="45720" rIns="91440" bIns="45720" rtlCol="0" anchor="ctr"/>
          <a:lstStyle>
            <a:lvl1pPr algn="r">
              <a:defRPr sz="1000">
                <a:solidFill>
                  <a:schemeClr val="tx1">
                    <a:tint val="75000"/>
                  </a:schemeClr>
                </a:solidFill>
              </a:defRPr>
            </a:lvl1pPr>
          </a:lstStyle>
          <a:p>
            <a:fld id="{48A87A34-81AB-432B-8DAE-1953F412C126}" type="datetimeFigureOut">
              <a:rPr lang="en-US" dirty="0"/>
              <a:pPr/>
              <a:t>8/28/2018</a:t>
            </a:fld>
            <a:endParaRPr lang="en-US" dirty="0"/>
          </a:p>
        </p:txBody>
      </p:sp>
      <p:sp>
        <p:nvSpPr>
          <p:cNvPr id="5" name="Footer Placeholder 4"/>
          <p:cNvSpPr>
            <a:spLocks noGrp="1"/>
          </p:cNvSpPr>
          <p:nvPr>
            <p:ph type="ftr" sz="quarter" idx="3"/>
          </p:nvPr>
        </p:nvSpPr>
        <p:spPr>
          <a:xfrm>
            <a:off x="1451579" y="329307"/>
            <a:ext cx="5938836" cy="309201"/>
          </a:xfrm>
          <a:prstGeom prst="rect">
            <a:avLst/>
          </a:prstGeom>
        </p:spPr>
        <p:txBody>
          <a:bodyPr vert="horz" lIns="91440" tIns="45720" rIns="91440" bIns="45720" rtlCol="0" anchor="ctr"/>
          <a:lstStyle>
            <a:lvl1pPr algn="l">
              <a:defRPr sz="10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480060" y="798973"/>
            <a:ext cx="811019" cy="503578"/>
          </a:xfrm>
          <a:prstGeom prst="rect">
            <a:avLst/>
          </a:prstGeom>
        </p:spPr>
        <p:txBody>
          <a:bodyPr vert="horz" lIns="91440" tIns="45720" rIns="91440" bIns="45720" rtlCol="0" anchor="t"/>
          <a:lstStyle>
            <a:lvl1pPr algn="r">
              <a:defRPr sz="2800">
                <a:solidFill>
                  <a:schemeClr val="accent1"/>
                </a:solidFill>
              </a:defRPr>
            </a:lvl1pPr>
          </a:lstStyle>
          <a:p>
            <a:fld id="{6D22F896-40B5-4ADD-8801-0D06FADFA095}" type="slidenum">
              <a:rPr lang="en-US" dirty="0"/>
              <a:pPr/>
              <a:t>‹nº›</a:t>
            </a:fld>
            <a:endParaRPr lang="en-US" dirty="0"/>
          </a:p>
        </p:txBody>
      </p:sp>
      <p:cxnSp>
        <p:nvCxnSpPr>
          <p:cNvPr id="10" name="Straight Connector 9"/>
          <p:cNvCxnSpPr/>
          <p:nvPr/>
        </p:nvCxnSpPr>
        <p:spPr>
          <a:xfrm>
            <a:off x="0" y="6128413"/>
            <a:ext cx="12192000" cy="0"/>
          </a:xfrm>
          <a:prstGeom prst="line">
            <a:avLst/>
          </a:prstGeom>
          <a:ln w="12700">
            <a:solidFill>
              <a:srgbClr val="000001">
                <a:alpha val="20000"/>
              </a:srgbClr>
            </a:solidFill>
          </a:ln>
        </p:spPr>
        <p:style>
          <a:lnRef idx="1">
            <a:schemeClr val="accent1"/>
          </a:lnRef>
          <a:fillRef idx="0">
            <a:schemeClr val="accent1"/>
          </a:fillRef>
          <a:effectRef idx="0">
            <a:schemeClr val="accent1"/>
          </a:effectRef>
          <a:fontRef idx="minor">
            <a:schemeClr val="tx1"/>
          </a:fontRef>
        </p:style>
      </p:cxnSp>
    </p:spTree>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l" defTabSz="914400" rtl="0" eaLnBrk="1" latinLnBrk="0" hangingPunct="1">
        <a:lnSpc>
          <a:spcPct val="90000"/>
        </a:lnSpc>
        <a:spcBef>
          <a:spcPct val="0"/>
        </a:spcBef>
        <a:buNone/>
        <a:defRPr sz="3200" b="0" i="0" kern="1200" cap="all">
          <a:solidFill>
            <a:schemeClr val="tx1"/>
          </a:solidFill>
          <a:effectLst/>
          <a:latin typeface="+mj-lt"/>
          <a:ea typeface="+mj-ea"/>
          <a:cs typeface="+mj-cs"/>
        </a:defRPr>
      </a:lvl1pPr>
    </p:titleStyle>
    <p:bodyStyle>
      <a:lvl1pPr marL="228600" indent="-228600" algn="l" defTabSz="914400" rtl="0" eaLnBrk="1" latinLnBrk="0" hangingPunct="1">
        <a:lnSpc>
          <a:spcPct val="120000"/>
        </a:lnSpc>
        <a:spcBef>
          <a:spcPts val="1000"/>
        </a:spcBef>
        <a:buClr>
          <a:schemeClr val="accent1"/>
        </a:buClr>
        <a:buSzPct val="100000"/>
        <a:buFont typeface="Arial" panose="020B0604020202020204" pitchFamily="34" charset="0"/>
        <a:buChar char="•"/>
        <a:defRPr sz="2000" kern="1200">
          <a:solidFill>
            <a:schemeClr val="tx1"/>
          </a:solidFill>
          <a:effectLst/>
          <a:latin typeface="+mn-lt"/>
          <a:ea typeface="+mn-ea"/>
          <a:cs typeface="+mn-cs"/>
        </a:defRPr>
      </a:lvl1pPr>
      <a:lvl2pPr marL="685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800" kern="1200" cap="none" baseline="0">
          <a:solidFill>
            <a:schemeClr val="tx1"/>
          </a:solidFill>
          <a:effectLst/>
          <a:latin typeface="+mn-lt"/>
          <a:ea typeface="+mn-ea"/>
          <a:cs typeface="+mn-cs"/>
        </a:defRPr>
      </a:lvl2pPr>
      <a:lvl3pPr marL="1143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600" kern="1200">
          <a:solidFill>
            <a:schemeClr val="tx1"/>
          </a:solidFill>
          <a:effectLst/>
          <a:latin typeface="+mn-lt"/>
          <a:ea typeface="+mn-ea"/>
          <a:cs typeface="+mn-cs"/>
        </a:defRPr>
      </a:lvl3pPr>
      <a:lvl4pPr marL="1600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400" kern="1200" cap="none" baseline="0">
          <a:solidFill>
            <a:schemeClr val="tx1"/>
          </a:solidFill>
          <a:effectLst/>
          <a:latin typeface="+mn-lt"/>
          <a:ea typeface="+mn-ea"/>
          <a:cs typeface="+mn-cs"/>
        </a:defRPr>
      </a:lvl4pPr>
      <a:lvl5pPr marL="20574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5pPr>
      <a:lvl6pPr marL="25146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6pPr>
      <a:lvl7pPr marL="29718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a:solidFill>
            <a:schemeClr val="tx1"/>
          </a:solidFill>
          <a:effectLst/>
          <a:latin typeface="+mn-lt"/>
          <a:ea typeface="+mn-ea"/>
          <a:cs typeface="+mn-cs"/>
        </a:defRPr>
      </a:lvl7pPr>
      <a:lvl8pPr marL="34290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8pPr>
      <a:lvl9pPr marL="3886200" indent="-228600" algn="l" defTabSz="914400" rtl="0" eaLnBrk="1" latinLnBrk="0" hangingPunct="1">
        <a:lnSpc>
          <a:spcPct val="120000"/>
        </a:lnSpc>
        <a:spcBef>
          <a:spcPts val="500"/>
        </a:spcBef>
        <a:buClr>
          <a:schemeClr val="accent1"/>
        </a:buClr>
        <a:buSzPct val="100000"/>
        <a:buFont typeface="Arial" panose="020B0604020202020204" pitchFamily="34" charset="0"/>
        <a:buChar char="•"/>
        <a:defRPr sz="1200" kern="1200" baseline="0">
          <a:solidFill>
            <a:schemeClr val="tx1"/>
          </a:solidFill>
          <a:effectLst/>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1.jpeg"/><Relationship Id="rId4" Type="http://schemas.openxmlformats.org/officeDocument/2006/relationships/image" Target="../media/image3.png"/></Relationships>
</file>

<file path=ppt/slides/_rels/slide1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2.jpeg"/><Relationship Id="rId4" Type="http://schemas.openxmlformats.org/officeDocument/2006/relationships/image" Target="../media/image3.png"/></Relationships>
</file>

<file path=ppt/slides/_rels/slide1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jpeg"/><Relationship Id="rId4" Type="http://schemas.openxmlformats.org/officeDocument/2006/relationships/image" Target="../media/image3.png"/></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video" Target="../media/media1.mp4"/><Relationship Id="rId1" Type="http://schemas.microsoft.com/office/2007/relationships/media" Target="../media/media1.mp4"/><Relationship Id="rId4" Type="http://schemas.openxmlformats.org/officeDocument/2006/relationships/image" Target="../media/image2.png"/></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4.jpeg"/><Relationship Id="rId4" Type="http://schemas.openxmlformats.org/officeDocument/2006/relationships/image" Target="../media/image3.png"/></Relationships>
</file>

<file path=ppt/slides/_rels/slide2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2.mp3"/><Relationship Id="rId1" Type="http://schemas.microsoft.com/office/2007/relationships/media" Target="../media/media2.mp3"/><Relationship Id="rId5" Type="http://schemas.openxmlformats.org/officeDocument/2006/relationships/image" Target="../media/image4.jpeg"/><Relationship Id="rId4" Type="http://schemas.openxmlformats.org/officeDocument/2006/relationships/image" Target="../media/image3.png"/></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5.jpeg"/><Relationship Id="rId4" Type="http://schemas.openxmlformats.org/officeDocument/2006/relationships/image" Target="../media/image3.png"/></Relationships>
</file>

<file path=ppt/slides/_rels/slide38.xml.rels><?xml version="1.0" encoding="UTF-8" standalone="yes"?>
<Relationships xmlns="http://schemas.openxmlformats.org/package/2006/relationships"><Relationship Id="rId2" Type="http://schemas.openxmlformats.org/officeDocument/2006/relationships/hyperlink" Target="https://www.pensador.com/autor/johann_goethe/" TargetMode="External"/><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5.jpeg"/><Relationship Id="rId4" Type="http://schemas.openxmlformats.org/officeDocument/2006/relationships/image" Target="../media/image3.png"/></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6.jpeg"/><Relationship Id="rId4" Type="http://schemas.openxmlformats.org/officeDocument/2006/relationships/image" Target="../media/image3.png"/></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6.gif"/><Relationship Id="rId4" Type="http://schemas.openxmlformats.org/officeDocument/2006/relationships/image" Target="../media/image3.png"/></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7.jpeg"/><Relationship Id="rId4" Type="http://schemas.openxmlformats.org/officeDocument/2006/relationships/image" Target="../media/image3.png"/></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7.jpeg"/><Relationship Id="rId4" Type="http://schemas.openxmlformats.org/officeDocument/2006/relationships/image" Target="../media/image3.png"/></Relationships>
</file>

<file path=ppt/slides/_rels/slide6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8.jpeg"/><Relationship Id="rId4" Type="http://schemas.openxmlformats.org/officeDocument/2006/relationships/image" Target="../media/image3.png"/></Relationships>
</file>

<file path=ppt/slides/_rels/slide7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8.jpeg"/><Relationship Id="rId4" Type="http://schemas.openxmlformats.org/officeDocument/2006/relationships/image" Target="../media/image3.png"/></Relationships>
</file>

<file path=ppt/slides/_rels/slide7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9.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9.jpeg"/><Relationship Id="rId4" Type="http://schemas.openxmlformats.org/officeDocument/2006/relationships/image" Target="../media/image3.png"/></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9.jpeg"/><Relationship Id="rId4" Type="http://schemas.openxmlformats.org/officeDocument/2006/relationships/image" Target="../media/image3.png"/></Relationships>
</file>

<file path=ppt/slides/_rels/slide85.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0.jpeg"/><Relationship Id="rId4" Type="http://schemas.openxmlformats.org/officeDocument/2006/relationships/image" Target="../media/image3.png"/></Relationships>
</file>

<file path=ppt/slides/_rels/slide87.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3.jpeg"/><Relationship Id="rId4" Type="http://schemas.openxmlformats.org/officeDocument/2006/relationships/image" Target="../media/image3.png"/></Relationships>
</file>

<file path=ppt/slides/_rels/slide89.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9.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10.jpeg"/><Relationship Id="rId4" Type="http://schemas.openxmlformats.org/officeDocument/2006/relationships/image" Target="../media/image3.png"/></Relationships>
</file>

<file path=ppt/slides/_rels/slide90.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2.jpeg"/><Relationship Id="rId4" Type="http://schemas.openxmlformats.org/officeDocument/2006/relationships/image" Target="../media/image3.png"/></Relationships>
</file>

<file path=ppt/slides/_rels/slide91.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3.jpeg"/><Relationship Id="rId4" Type="http://schemas.openxmlformats.org/officeDocument/2006/relationships/image" Target="../media/image3.png"/></Relationships>
</file>

<file path=ppt/slides/_rels/slide92.xml.rels><?xml version="1.0" encoding="UTF-8" standalone="yes"?>
<Relationships xmlns="http://schemas.openxmlformats.org/package/2006/relationships"><Relationship Id="rId3" Type="http://schemas.openxmlformats.org/officeDocument/2006/relationships/slideLayout" Target="../slideLayouts/slideLayout2.xml"/><Relationship Id="rId2" Type="http://schemas.openxmlformats.org/officeDocument/2006/relationships/audio" Target="../media/media3.mp3"/><Relationship Id="rId1" Type="http://schemas.microsoft.com/office/2007/relationships/media" Target="../media/media3.mp3"/><Relationship Id="rId5" Type="http://schemas.openxmlformats.org/officeDocument/2006/relationships/image" Target="../media/image24.jpeg"/><Relationship Id="rId4" Type="http://schemas.openxmlformats.org/officeDocument/2006/relationships/image" Target="../media/image3.png"/></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79E201-A7AF-4012-A3E3-8DA67307C0AF}"/>
              </a:ext>
            </a:extLst>
          </p:cNvPr>
          <p:cNvSpPr>
            <a:spLocks noGrp="1"/>
          </p:cNvSpPr>
          <p:nvPr>
            <p:ph type="ctrTitle"/>
          </p:nvPr>
        </p:nvSpPr>
        <p:spPr>
          <a:xfrm>
            <a:off x="2009421" y="564445"/>
            <a:ext cx="9045431" cy="2404534"/>
          </a:xfrm>
        </p:spPr>
        <p:txBody>
          <a:bodyPr>
            <a:normAutofit/>
          </a:bodyPr>
          <a:lstStyle/>
          <a:p>
            <a:pPr algn="ctr"/>
            <a:r>
              <a:rPr lang="pt-BR" sz="3600" b="1" dirty="0"/>
              <a:t>CURSO DE REDAÇÃO PARA O ENEM</a:t>
            </a:r>
          </a:p>
        </p:txBody>
      </p:sp>
      <p:sp>
        <p:nvSpPr>
          <p:cNvPr id="3" name="Subtítulo 2">
            <a:extLst>
              <a:ext uri="{FF2B5EF4-FFF2-40B4-BE49-F238E27FC236}">
                <a16:creationId xmlns:a16="http://schemas.microsoft.com/office/drawing/2014/main" id="{00D6B067-0932-4CF6-95CD-212266B12B84}"/>
              </a:ext>
            </a:extLst>
          </p:cNvPr>
          <p:cNvSpPr>
            <a:spLocks noGrp="1"/>
          </p:cNvSpPr>
          <p:nvPr>
            <p:ph type="subTitle" idx="1"/>
          </p:nvPr>
        </p:nvSpPr>
        <p:spPr>
          <a:xfrm>
            <a:off x="2302933" y="3531204"/>
            <a:ext cx="8751919" cy="1593952"/>
          </a:xfrm>
        </p:spPr>
        <p:txBody>
          <a:bodyPr/>
          <a:lstStyle/>
          <a:p>
            <a:endParaRPr lang="pt-BR" dirty="0"/>
          </a:p>
          <a:p>
            <a:endParaRPr lang="pt-BR" dirty="0"/>
          </a:p>
          <a:p>
            <a:r>
              <a:rPr lang="pt-BR" sz="1600" dirty="0"/>
              <a:t>Professor Tinoco luna</a:t>
            </a:r>
          </a:p>
        </p:txBody>
      </p:sp>
    </p:spTree>
    <p:extLst>
      <p:ext uri="{BB962C8B-B14F-4D97-AF65-F5344CB8AC3E}">
        <p14:creationId xmlns:p14="http://schemas.microsoft.com/office/powerpoint/2010/main" val="634771161"/>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CACE9C-A40C-4847-920C-C7C047F1AD01}"/>
              </a:ext>
            </a:extLst>
          </p:cNvPr>
          <p:cNvSpPr>
            <a:spLocks noGrp="1"/>
          </p:cNvSpPr>
          <p:nvPr>
            <p:ph type="title"/>
          </p:nvPr>
        </p:nvSpPr>
        <p:spPr/>
        <p:txBody>
          <a:bodyPr/>
          <a:lstStyle/>
          <a:p>
            <a:pPr algn="ctr"/>
            <a:r>
              <a:rPr lang="pt-BR" b="1" dirty="0"/>
              <a:t>AULA 06: COMO FAZER AS CONCLUSÕES</a:t>
            </a:r>
            <a:br>
              <a:rPr lang="pt-BR" dirty="0"/>
            </a:br>
            <a:endParaRPr lang="pt-BR" dirty="0"/>
          </a:p>
        </p:txBody>
      </p:sp>
      <p:pic>
        <p:nvPicPr>
          <p:cNvPr id="4" name="TRILHA 10">
            <a:hlinkClick r:id="" action="ppaction://media"/>
            <a:extLst>
              <a:ext uri="{FF2B5EF4-FFF2-40B4-BE49-F238E27FC236}">
                <a16:creationId xmlns:a16="http://schemas.microsoft.com/office/drawing/2014/main" id="{76866D90-4C1F-477F-BB9A-E0238F31DAC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7170" name="Picture 2" descr="Resultado de imagem para chegada">
            <a:extLst>
              <a:ext uri="{FF2B5EF4-FFF2-40B4-BE49-F238E27FC236}">
                <a16:creationId xmlns:a16="http://schemas.microsoft.com/office/drawing/2014/main" id="{074FAE2B-864C-473C-B2EA-BA025985BEE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2978"/>
            <a:ext cx="12191999" cy="419946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7587458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263B2E-CE5B-4084-B176-651F0020917D}"/>
              </a:ext>
            </a:extLst>
          </p:cNvPr>
          <p:cNvSpPr>
            <a:spLocks noGrp="1"/>
          </p:cNvSpPr>
          <p:nvPr>
            <p:ph type="title"/>
          </p:nvPr>
        </p:nvSpPr>
        <p:spPr/>
        <p:txBody>
          <a:bodyPr/>
          <a:lstStyle/>
          <a:p>
            <a:r>
              <a:rPr lang="pt-BR" b="1" dirty="0"/>
              <a:t>AULA 07: FAZENDO UMA REDAÇÃO AO VIVO</a:t>
            </a:r>
            <a:br>
              <a:rPr lang="pt-BR" dirty="0"/>
            </a:br>
            <a:endParaRPr lang="pt-BR" dirty="0"/>
          </a:p>
        </p:txBody>
      </p:sp>
      <p:pic>
        <p:nvPicPr>
          <p:cNvPr id="4" name="TRILHA 10">
            <a:hlinkClick r:id="" action="ppaction://media"/>
            <a:extLst>
              <a:ext uri="{FF2B5EF4-FFF2-40B4-BE49-F238E27FC236}">
                <a16:creationId xmlns:a16="http://schemas.microsoft.com/office/drawing/2014/main" id="{07941C66-AD50-464E-9EF0-0B6F2C800C4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8194" name="Picture 2" descr="Resultado de imagem para escrevendo tcc">
            <a:extLst>
              <a:ext uri="{FF2B5EF4-FFF2-40B4-BE49-F238E27FC236}">
                <a16:creationId xmlns:a16="http://schemas.microsoft.com/office/drawing/2014/main" id="{65C6906F-DCAC-42E5-816E-93863A1E03B9}"/>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75556"/>
            <a:ext cx="12192000" cy="41656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2679860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9B76B-45FB-4B98-9FF0-CB0DE4AAB2E2}"/>
              </a:ext>
            </a:extLst>
          </p:cNvPr>
          <p:cNvSpPr>
            <a:spLocks noGrp="1"/>
          </p:cNvSpPr>
          <p:nvPr>
            <p:ph type="title"/>
          </p:nvPr>
        </p:nvSpPr>
        <p:spPr/>
        <p:txBody>
          <a:bodyPr>
            <a:normAutofit fontScale="90000"/>
          </a:bodyPr>
          <a:lstStyle/>
          <a:p>
            <a:pPr algn="ctr"/>
            <a:r>
              <a:rPr lang="pt-BR" b="1" dirty="0"/>
              <a:t>AULA 08: OFICINA DE REDAÇÃO – ATENDIMENTO INDIVIDUALIZADO</a:t>
            </a:r>
            <a:br>
              <a:rPr lang="pt-BR" dirty="0"/>
            </a:br>
            <a:endParaRPr lang="pt-BR" dirty="0"/>
          </a:p>
        </p:txBody>
      </p:sp>
      <p:pic>
        <p:nvPicPr>
          <p:cNvPr id="4" name="TRILHA 10">
            <a:hlinkClick r:id="" action="ppaction://media"/>
            <a:extLst>
              <a:ext uri="{FF2B5EF4-FFF2-40B4-BE49-F238E27FC236}">
                <a16:creationId xmlns:a16="http://schemas.microsoft.com/office/drawing/2014/main" id="{C521A6F5-756B-45E8-BC83-846E44D0D8E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1026" name="Picture 2" descr="Resultado de imagem para atendimento">
            <a:extLst>
              <a:ext uri="{FF2B5EF4-FFF2-40B4-BE49-F238E27FC236}">
                <a16:creationId xmlns:a16="http://schemas.microsoft.com/office/drawing/2014/main" id="{3674919F-52B3-4168-8E5D-6BE70E00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53754"/>
            <a:ext cx="12191999" cy="500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23383019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FC3864E-29C4-43D2-82CE-BB4603D1A8D0}"/>
              </a:ext>
            </a:extLst>
          </p:cNvPr>
          <p:cNvSpPr>
            <a:spLocks noGrp="1"/>
          </p:cNvSpPr>
          <p:nvPr>
            <p:ph type="title"/>
          </p:nvPr>
        </p:nvSpPr>
        <p:spPr/>
        <p:txBody>
          <a:bodyPr>
            <a:normAutofit fontScale="90000"/>
          </a:bodyPr>
          <a:lstStyle/>
          <a:p>
            <a:pPr algn="ctr"/>
            <a:r>
              <a:rPr lang="pt-BR" b="1" dirty="0"/>
              <a:t>AULA 01 – Critérios de Avaliação da Redação do ENEM</a:t>
            </a:r>
            <a:br>
              <a:rPr lang="pt-BR" dirty="0"/>
            </a:br>
            <a:endParaRPr lang="pt-BR" dirty="0"/>
          </a:p>
        </p:txBody>
      </p:sp>
      <p:sp>
        <p:nvSpPr>
          <p:cNvPr id="3" name="Espaço Reservado para Conteúdo 2">
            <a:extLst>
              <a:ext uri="{FF2B5EF4-FFF2-40B4-BE49-F238E27FC236}">
                <a16:creationId xmlns:a16="http://schemas.microsoft.com/office/drawing/2014/main" id="{56B03A11-BF64-43B9-953D-8A37A05A1B69}"/>
              </a:ext>
            </a:extLst>
          </p:cNvPr>
          <p:cNvSpPr>
            <a:spLocks noGrp="1"/>
          </p:cNvSpPr>
          <p:nvPr>
            <p:ph idx="1"/>
          </p:nvPr>
        </p:nvSpPr>
        <p:spPr>
          <a:xfrm>
            <a:off x="1451579" y="2015732"/>
            <a:ext cx="9603275" cy="4037749"/>
          </a:xfrm>
        </p:spPr>
        <p:txBody>
          <a:bodyPr>
            <a:normAutofit/>
          </a:bodyPr>
          <a:lstStyle/>
          <a:p>
            <a:pPr marL="0" indent="0" algn="ctr">
              <a:buNone/>
            </a:pPr>
            <a:r>
              <a:rPr lang="pt-BR" dirty="0">
                <a:solidFill>
                  <a:srgbClr val="00B050"/>
                </a:solidFill>
              </a:rPr>
              <a:t>PARA REFLETIR</a:t>
            </a:r>
          </a:p>
          <a:p>
            <a:pPr marL="0" indent="0" algn="ctr">
              <a:buNone/>
            </a:pPr>
            <a:r>
              <a:rPr lang="pt-BR" i="1" dirty="0">
                <a:solidFill>
                  <a:srgbClr val="00B050"/>
                </a:solidFill>
              </a:rPr>
              <a:t>Se você conhece o inimigo e conhece a si mesmo, não precisa temer o resultado de cem batalhas. (Sun Tzu)</a:t>
            </a:r>
            <a:endParaRPr lang="pt-BR" dirty="0">
              <a:solidFill>
                <a:srgbClr val="00B050"/>
              </a:solidFill>
            </a:endParaRPr>
          </a:p>
          <a:p>
            <a:pPr algn="r"/>
            <a:r>
              <a:rPr lang="pt-BR" dirty="0"/>
              <a:t> </a:t>
            </a:r>
          </a:p>
          <a:p>
            <a:pPr marL="0" indent="0" algn="just">
              <a:buNone/>
            </a:pPr>
            <a:r>
              <a:rPr lang="pt-BR" sz="2400" dirty="0"/>
              <a:t>Objetivo:  Ao final dessa aula você deverá ser capaz de saber qual é o tipo de redação que se faz no ENEM e quais são os critérios de avaliação exigidos para uma boa nota.</a:t>
            </a:r>
          </a:p>
          <a:p>
            <a:endParaRPr lang="pt-BR" dirty="0"/>
          </a:p>
        </p:txBody>
      </p:sp>
    </p:spTree>
    <p:extLst>
      <p:ext uri="{BB962C8B-B14F-4D97-AF65-F5344CB8AC3E}">
        <p14:creationId xmlns:p14="http://schemas.microsoft.com/office/powerpoint/2010/main" val="1323868850"/>
      </p:ext>
    </p:extLst>
  </p:cSld>
  <p:clrMapOvr>
    <a:masterClrMapping/>
  </p:clrMapOvr>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E8A31F-5626-4E34-9B4E-015F5FEE508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F3E1419-4CE4-4195-9EDC-5FB7661FCADB}"/>
              </a:ext>
            </a:extLst>
          </p:cNvPr>
          <p:cNvSpPr>
            <a:spLocks noGrp="1"/>
          </p:cNvSpPr>
          <p:nvPr>
            <p:ph idx="1"/>
          </p:nvPr>
        </p:nvSpPr>
        <p:spPr/>
        <p:txBody>
          <a:bodyPr>
            <a:normAutofit lnSpcReduction="10000"/>
          </a:bodyPr>
          <a:lstStyle/>
          <a:p>
            <a:pPr marL="0" indent="0">
              <a:buNone/>
            </a:pPr>
            <a:endParaRPr lang="pt-BR" dirty="0"/>
          </a:p>
          <a:p>
            <a:pPr marL="0" indent="0">
              <a:buNone/>
            </a:pPr>
            <a:endParaRPr lang="pt-BR" dirty="0"/>
          </a:p>
          <a:p>
            <a:pPr marL="0" indent="0" algn="just">
              <a:buNone/>
            </a:pPr>
            <a:r>
              <a:rPr lang="pt-BR" sz="3200" dirty="0"/>
              <a:t>Antes de qualquer coisa é importante saber qual é o tipo de redação exigida no ENEM e quais são os critérios de avaliação exigidos para uma boa nota. Então vamos lá:</a:t>
            </a:r>
          </a:p>
          <a:p>
            <a:pPr marL="0" indent="0" algn="just">
              <a:buNone/>
            </a:pPr>
            <a:r>
              <a:rPr lang="pt-BR" sz="3200" dirty="0"/>
              <a:t> </a:t>
            </a:r>
          </a:p>
          <a:p>
            <a:endParaRPr lang="pt-BR" dirty="0"/>
          </a:p>
        </p:txBody>
      </p:sp>
    </p:spTree>
    <p:extLst>
      <p:ext uri="{BB962C8B-B14F-4D97-AF65-F5344CB8AC3E}">
        <p14:creationId xmlns:p14="http://schemas.microsoft.com/office/powerpoint/2010/main" val="330973195"/>
      </p:ext>
    </p:extLst>
  </p:cSld>
  <p:clrMapOvr>
    <a:masterClrMapping/>
  </p:clrMapOvr>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907EA95-BC9C-4A46-84FE-2BE1EFB338D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FBBDB11-0B9F-4315-968E-DA600B4E27A3}"/>
              </a:ext>
            </a:extLst>
          </p:cNvPr>
          <p:cNvSpPr>
            <a:spLocks noGrp="1"/>
          </p:cNvSpPr>
          <p:nvPr>
            <p:ph idx="1"/>
          </p:nvPr>
        </p:nvSpPr>
        <p:spPr/>
        <p:txBody>
          <a:bodyPr>
            <a:normAutofit lnSpcReduction="10000"/>
          </a:bodyPr>
          <a:lstStyle/>
          <a:p>
            <a:pPr marL="0" indent="0">
              <a:buNone/>
            </a:pPr>
            <a:endParaRPr lang="pt-BR" dirty="0"/>
          </a:p>
          <a:p>
            <a:pPr marL="0" indent="0" algn="just">
              <a:buNone/>
            </a:pPr>
            <a:r>
              <a:rPr lang="pt-BR" sz="3200" dirty="0"/>
              <a:t>A redação exigida no ENEM é do tipo dissertativa-argumentativa.  Dissertar significa expor ideias e argumentar significa defender ideias, logo, na redação do ENEM você vai expor ideias sobre o tema proposto e argumentar defendendo as ideias que expôs.</a:t>
            </a:r>
          </a:p>
          <a:p>
            <a:endParaRPr lang="pt-BR" dirty="0"/>
          </a:p>
        </p:txBody>
      </p:sp>
    </p:spTree>
    <p:extLst>
      <p:ext uri="{BB962C8B-B14F-4D97-AF65-F5344CB8AC3E}">
        <p14:creationId xmlns:p14="http://schemas.microsoft.com/office/powerpoint/2010/main" val="3375534013"/>
      </p:ext>
    </p:extLst>
  </p:cSld>
  <p:clrMapOvr>
    <a:masterClrMapping/>
  </p:clrMapOvr>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B16F983-E159-4020-ADB6-55E128B8E7A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4012C20C-6A2F-4A57-ACC1-AA4A4D1D50F4}"/>
              </a:ext>
            </a:extLst>
          </p:cNvPr>
          <p:cNvSpPr>
            <a:spLocks noGrp="1"/>
          </p:cNvSpPr>
          <p:nvPr>
            <p:ph idx="1"/>
          </p:nvPr>
        </p:nvSpPr>
        <p:spPr/>
        <p:txBody>
          <a:bodyPr>
            <a:normAutofit lnSpcReduction="10000"/>
          </a:bodyPr>
          <a:lstStyle/>
          <a:p>
            <a:pPr marL="0" indent="0">
              <a:buNone/>
            </a:pPr>
            <a:endParaRPr lang="pt-BR" dirty="0"/>
          </a:p>
          <a:p>
            <a:pPr marL="0" indent="0" algn="just">
              <a:buNone/>
            </a:pPr>
            <a:r>
              <a:rPr lang="pt-BR" sz="3200" dirty="0"/>
              <a:t>Também é muito importante saber quais os critérios que os professores que vão corrigir as provas do ENEM levam em conta na hora da avaliação, pois, se você tiver conhecimento do que é exigido, já se prepara para atender às essas exigências, não é mesmo?</a:t>
            </a:r>
          </a:p>
          <a:p>
            <a:endParaRPr lang="pt-BR" dirty="0"/>
          </a:p>
        </p:txBody>
      </p:sp>
    </p:spTree>
    <p:extLst>
      <p:ext uri="{BB962C8B-B14F-4D97-AF65-F5344CB8AC3E}">
        <p14:creationId xmlns:p14="http://schemas.microsoft.com/office/powerpoint/2010/main" val="203011914"/>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6E61CA9-CE50-4C42-A7D3-3E73359595A9}"/>
              </a:ext>
            </a:extLst>
          </p:cNvPr>
          <p:cNvSpPr>
            <a:spLocks noGrp="1"/>
          </p:cNvSpPr>
          <p:nvPr>
            <p:ph type="title"/>
          </p:nvPr>
        </p:nvSpPr>
        <p:spPr/>
        <p:txBody>
          <a:bodyPr>
            <a:normAutofit/>
          </a:bodyPr>
          <a:lstStyle/>
          <a:p>
            <a:endParaRPr lang="pt-BR" dirty="0"/>
          </a:p>
        </p:txBody>
      </p:sp>
      <p:sp>
        <p:nvSpPr>
          <p:cNvPr id="3" name="Espaço Reservado para Conteúdo 2">
            <a:extLst>
              <a:ext uri="{FF2B5EF4-FFF2-40B4-BE49-F238E27FC236}">
                <a16:creationId xmlns:a16="http://schemas.microsoft.com/office/drawing/2014/main" id="{018728A4-68EF-4578-9F1C-9E674B1335C1}"/>
              </a:ext>
            </a:extLst>
          </p:cNvPr>
          <p:cNvSpPr>
            <a:spLocks noGrp="1"/>
          </p:cNvSpPr>
          <p:nvPr>
            <p:ph idx="1"/>
          </p:nvPr>
        </p:nvSpPr>
        <p:spPr>
          <a:xfrm>
            <a:off x="1451579" y="2015732"/>
            <a:ext cx="9603275" cy="3854490"/>
          </a:xfrm>
        </p:spPr>
        <p:txBody>
          <a:bodyPr>
            <a:normAutofit fontScale="55000" lnSpcReduction="20000"/>
          </a:bodyPr>
          <a:lstStyle/>
          <a:p>
            <a:pPr marL="0" indent="0" algn="just">
              <a:buNone/>
            </a:pPr>
            <a:r>
              <a:rPr lang="pt-BR" sz="3400" dirty="0"/>
              <a:t>Pois bem, o que é avaliado nas redações do ENEM são as chamadas Cinco Competências”. São elas:</a:t>
            </a:r>
          </a:p>
          <a:p>
            <a:pPr marL="0" indent="0" algn="just">
              <a:buNone/>
            </a:pPr>
            <a:endParaRPr lang="pt-BR" sz="3400" b="1" dirty="0"/>
          </a:p>
          <a:p>
            <a:pPr marL="0" indent="0" algn="just">
              <a:buNone/>
            </a:pPr>
            <a:r>
              <a:rPr lang="pt-BR" sz="3400" b="1" dirty="0"/>
              <a:t>Competência nº 01</a:t>
            </a:r>
            <a:r>
              <a:rPr lang="pt-BR" sz="3400" dirty="0"/>
              <a:t>: </a:t>
            </a:r>
            <a:r>
              <a:rPr lang="pt-BR" sz="3400" b="1" i="1" dirty="0"/>
              <a:t>Demonstrar domínio da norma culta da língua escrita.</a:t>
            </a:r>
          </a:p>
          <a:p>
            <a:pPr marL="0" indent="0">
              <a:buNone/>
            </a:pPr>
            <a:endParaRPr lang="pt-BR" sz="3400" i="1"/>
          </a:p>
          <a:p>
            <a:pPr marL="0" indent="0">
              <a:buNone/>
            </a:pPr>
            <a:endParaRPr lang="pt-BR" sz="3400" i="1" dirty="0"/>
          </a:p>
          <a:p>
            <a:pPr marL="0" indent="0" algn="just">
              <a:buNone/>
            </a:pPr>
            <a:r>
              <a:rPr lang="pt-BR" sz="3400" i="1" dirty="0"/>
              <a:t>Mas aí relaxe, não é preciso decorar aquela infinidade de regras e exceções que integram a Língua Portuguesa; na prática, quem sabe </a:t>
            </a:r>
            <a:r>
              <a:rPr lang="pt-BR" sz="3400" i="1" dirty="0">
                <a:solidFill>
                  <a:srgbClr val="FF0000"/>
                </a:solidFill>
              </a:rPr>
              <a:t>concordância, ortografia e sinônimos </a:t>
            </a:r>
            <a:r>
              <a:rPr lang="pt-BR" sz="3400" i="1" dirty="0"/>
              <a:t>se dá bem nesse quesito. Dizendo de outro modo, quem sabe aplicar o plural de palavras e expressões, escreve corretamente e tem um bom vocabulário para evitar a repetição de palavras “tira de letra” esse critério de avaliação.</a:t>
            </a:r>
            <a:endParaRPr lang="pt-BR" sz="3400" dirty="0"/>
          </a:p>
          <a:p>
            <a:endParaRPr lang="pt-BR" dirty="0"/>
          </a:p>
        </p:txBody>
      </p:sp>
    </p:spTree>
    <p:extLst>
      <p:ext uri="{BB962C8B-B14F-4D97-AF65-F5344CB8AC3E}">
        <p14:creationId xmlns:p14="http://schemas.microsoft.com/office/powerpoint/2010/main" val="3670413552"/>
      </p:ext>
    </p:extLst>
  </p:cSld>
  <p:clrMapOvr>
    <a:masterClrMapping/>
  </p:clrMapOvr>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4731120-E8CC-4EB8-B2F7-A2F579B734E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682CBA4-71DE-44CA-90BF-A6E8C10EDE9C}"/>
              </a:ext>
            </a:extLst>
          </p:cNvPr>
          <p:cNvSpPr>
            <a:spLocks noGrp="1"/>
          </p:cNvSpPr>
          <p:nvPr>
            <p:ph idx="1"/>
          </p:nvPr>
        </p:nvSpPr>
        <p:spPr>
          <a:xfrm>
            <a:off x="1451579" y="1853754"/>
            <a:ext cx="9603275" cy="3612591"/>
          </a:xfrm>
        </p:spPr>
        <p:txBody>
          <a:bodyPr>
            <a:normAutofit fontScale="92500" lnSpcReduction="10000"/>
          </a:bodyPr>
          <a:lstStyle/>
          <a:p>
            <a:pPr marL="0" lvl="0" indent="0">
              <a:buNone/>
            </a:pPr>
            <a:endParaRPr lang="pt-BR" b="1" dirty="0"/>
          </a:p>
          <a:p>
            <a:pPr marL="0" lvl="0" indent="0">
              <a:buNone/>
            </a:pPr>
            <a:r>
              <a:rPr lang="pt-BR" sz="2400" b="1" dirty="0"/>
              <a:t>Competência nº 02</a:t>
            </a:r>
            <a:r>
              <a:rPr lang="pt-BR" sz="2400" dirty="0"/>
              <a:t>: </a:t>
            </a:r>
            <a:r>
              <a:rPr lang="pt-BR" sz="2400" i="1" dirty="0"/>
              <a:t>Compreender a proposta da redação e aplicar conceitos das várias áreas de conhecimento para desenvolver o tema, dentro dos limites estruturais do texto dissertativo-argumentativo.</a:t>
            </a:r>
          </a:p>
          <a:p>
            <a:pPr marL="0" lvl="0" indent="0">
              <a:buNone/>
            </a:pPr>
            <a:endParaRPr lang="pt-BR" sz="2400" dirty="0"/>
          </a:p>
          <a:p>
            <a:pPr marL="0" lvl="0" indent="0" fontAlgn="base">
              <a:buNone/>
            </a:pPr>
            <a:r>
              <a:rPr lang="pt-BR" sz="2400" i="1" dirty="0"/>
              <a:t>Aqui as palavras-chave são Atenção e Foco. Quer dizer, aqui o aluno deve prestar muita atenção no tema, </a:t>
            </a:r>
            <a:r>
              <a:rPr lang="pt-BR" sz="2400" i="1" dirty="0">
                <a:solidFill>
                  <a:srgbClr val="FF0000"/>
                </a:solidFill>
              </a:rPr>
              <a:t>ler e reler até entender bem o que este tema su</a:t>
            </a:r>
            <a:r>
              <a:rPr lang="pt-BR" sz="2400" i="1" dirty="0"/>
              <a:t>gere, antes de começar a escrever e, quando for escrever mesmo, não fugir do tema e nem perder o foco. </a:t>
            </a:r>
            <a:endParaRPr lang="pt-BR" sz="2400" dirty="0"/>
          </a:p>
          <a:p>
            <a:pPr fontAlgn="base"/>
            <a:endParaRPr lang="pt-BR" dirty="0"/>
          </a:p>
          <a:p>
            <a:pPr marL="0" indent="0">
              <a:buNone/>
            </a:pPr>
            <a:endParaRPr lang="pt-BR" dirty="0"/>
          </a:p>
        </p:txBody>
      </p:sp>
    </p:spTree>
    <p:extLst>
      <p:ext uri="{BB962C8B-B14F-4D97-AF65-F5344CB8AC3E}">
        <p14:creationId xmlns:p14="http://schemas.microsoft.com/office/powerpoint/2010/main" val="1808615136"/>
      </p:ext>
    </p:extLst>
  </p:cSld>
  <p:clrMapOvr>
    <a:masterClrMapping/>
  </p:clrMapOvr>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0F96DCB-C563-4C5D-99B5-3D5169F1A17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D00E9A2-F6DB-44E4-8318-E63DF5F0DEC8}"/>
              </a:ext>
            </a:extLst>
          </p:cNvPr>
          <p:cNvSpPr>
            <a:spLocks noGrp="1"/>
          </p:cNvSpPr>
          <p:nvPr>
            <p:ph idx="1"/>
          </p:nvPr>
        </p:nvSpPr>
        <p:spPr>
          <a:xfrm>
            <a:off x="1451579" y="2015732"/>
            <a:ext cx="9603275" cy="3865779"/>
          </a:xfrm>
        </p:spPr>
        <p:txBody>
          <a:bodyPr>
            <a:normAutofit fontScale="92500" lnSpcReduction="10000"/>
          </a:bodyPr>
          <a:lstStyle/>
          <a:p>
            <a:pPr marL="0" lvl="0" indent="0" algn="just">
              <a:buNone/>
            </a:pPr>
            <a:r>
              <a:rPr lang="pt-BR" sz="2400" b="1" dirty="0"/>
              <a:t>Competência nº 03</a:t>
            </a:r>
            <a:r>
              <a:rPr lang="pt-BR" sz="2400" dirty="0"/>
              <a:t>: </a:t>
            </a:r>
            <a:r>
              <a:rPr lang="pt-BR" sz="2400" i="1" dirty="0"/>
              <a:t>Selecionar, relacionar, organizar e interpretar informações, fatos, opiniões e argumentos em defesa de um ponto de vista;</a:t>
            </a:r>
          </a:p>
          <a:p>
            <a:pPr marL="0" lvl="0" indent="0" algn="just">
              <a:buNone/>
            </a:pPr>
            <a:endParaRPr lang="pt-BR" sz="2400" dirty="0"/>
          </a:p>
          <a:p>
            <a:pPr marL="0" lvl="0" indent="0" algn="just">
              <a:buNone/>
            </a:pPr>
            <a:r>
              <a:rPr lang="pt-BR" sz="2400" i="1" dirty="0"/>
              <a:t>Nesta competência, o estudante vai desenvolver o aspecto dissertativo-argumentativo de sua redação, ou seja, é aqui que ele precisa </a:t>
            </a:r>
            <a:r>
              <a:rPr lang="pt-BR" sz="2400" i="1" dirty="0">
                <a:solidFill>
                  <a:srgbClr val="FF0000"/>
                </a:solidFill>
              </a:rPr>
              <a:t>associar seus conhecimentos com o tema</a:t>
            </a:r>
            <a:r>
              <a:rPr lang="pt-BR" sz="2400" i="1" dirty="0"/>
              <a:t>, de modo que possa convencer o leitor (no caso o avaliador que vai corrigir sua redação) de que seu ponto de vista tem fundamento e é aceitável. E aí não tem segredo: é só relacionar fatos e conceitos que são de seu conhecimento com o tema, de modo coerente, ou seja, de modo que faça sentido.</a:t>
            </a:r>
            <a:endParaRPr lang="pt-BR" sz="2400" dirty="0"/>
          </a:p>
          <a:p>
            <a:pPr marL="0" indent="0">
              <a:buNone/>
            </a:pPr>
            <a:endParaRPr lang="pt-BR" dirty="0"/>
          </a:p>
        </p:txBody>
      </p:sp>
    </p:spTree>
    <p:extLst>
      <p:ext uri="{BB962C8B-B14F-4D97-AF65-F5344CB8AC3E}">
        <p14:creationId xmlns:p14="http://schemas.microsoft.com/office/powerpoint/2010/main" val="41727170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3C8FFDD-EC63-4DA8-A706-212BF0CD612C}"/>
              </a:ext>
            </a:extLst>
          </p:cNvPr>
          <p:cNvSpPr>
            <a:spLocks noGrp="1"/>
          </p:cNvSpPr>
          <p:nvPr>
            <p:ph type="title"/>
          </p:nvPr>
        </p:nvSpPr>
        <p:spPr>
          <a:xfrm>
            <a:off x="1451579" y="440267"/>
            <a:ext cx="9603275" cy="1413487"/>
          </a:xfrm>
        </p:spPr>
        <p:txBody>
          <a:bodyPr>
            <a:normAutofit fontScale="90000"/>
          </a:bodyPr>
          <a:lstStyle/>
          <a:p>
            <a:pPr algn="ctr"/>
            <a:r>
              <a:rPr lang="pt-BR" sz="4400" b="1" dirty="0"/>
              <a:t>CURSO DE REDAÇÃO PARA O ENEM</a:t>
            </a:r>
            <a:br>
              <a:rPr lang="pt-BR" sz="3600" b="1" dirty="0"/>
            </a:br>
            <a:r>
              <a:rPr lang="pt-BR" sz="3100" b="1" dirty="0"/>
              <a:t>CONSIDERAÇÕES INICIAIS</a:t>
            </a:r>
          </a:p>
        </p:txBody>
      </p:sp>
      <p:pic>
        <p:nvPicPr>
          <p:cNvPr id="6" name="VÍDEO CURSO RED ENEM">
            <a:hlinkClick r:id="" action="ppaction://media"/>
            <a:extLst>
              <a:ext uri="{FF2B5EF4-FFF2-40B4-BE49-F238E27FC236}">
                <a16:creationId xmlns:a16="http://schemas.microsoft.com/office/drawing/2014/main" id="{76D1B40E-77D0-4B61-8E8F-B52ACEC6A8FE}"/>
              </a:ext>
            </a:extLst>
          </p:cNvPr>
          <p:cNvPicPr>
            <a:picLocks noGrp="1" noChangeAspect="1"/>
          </p:cNvPicPr>
          <p:nvPr>
            <p:ph idx="1"/>
            <a:videoFile r:link="rId2"/>
            <p:extLst>
              <p:ext uri="{DAA4B4D4-6D71-4841-9C94-3DE7FCFB9230}">
                <p14:media xmlns:p14="http://schemas.microsoft.com/office/powerpoint/2010/main" r:embed="rId1"/>
              </p:ext>
            </p:extLst>
          </p:nvPr>
        </p:nvPicPr>
        <p:blipFill>
          <a:blip r:embed="rId4"/>
          <a:stretch>
            <a:fillRect/>
          </a:stretch>
        </p:blipFill>
        <p:spPr>
          <a:xfrm>
            <a:off x="3318024" y="1956122"/>
            <a:ext cx="5224092" cy="4196321"/>
          </a:xfrm>
        </p:spPr>
      </p:pic>
      <p:sp>
        <p:nvSpPr>
          <p:cNvPr id="7" name="AutoShape 4" descr="Resultado de imagem para REDAÃÃO">
            <a:extLst>
              <a:ext uri="{FF2B5EF4-FFF2-40B4-BE49-F238E27FC236}">
                <a16:creationId xmlns:a16="http://schemas.microsoft.com/office/drawing/2014/main" id="{AC7DAC8B-0445-48A5-9400-D5ABD771C16A}"/>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Tree>
    <p:extLst>
      <p:ext uri="{BB962C8B-B14F-4D97-AF65-F5344CB8AC3E}">
        <p14:creationId xmlns:p14="http://schemas.microsoft.com/office/powerpoint/2010/main" val="39768703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35403" fill="hold"/>
                                        <p:tgtEl>
                                          <p:spTgt spid="6"/>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6"/>
                </p:tgtEl>
              </p:cMediaNode>
            </p:video>
            <p:seq concurrent="1" nextAc="seek">
              <p:cTn id="8" restart="whenNotActive" fill="hold" evtFilter="cancelBubble" nodeType="interactiveSeq">
                <p:stCondLst>
                  <p:cond evt="onClick" delay="0">
                    <p:tgtEl>
                      <p:spTgt spid="6"/>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6"/>
                                        </p:tgtEl>
                                      </p:cBhvr>
                                    </p:cmd>
                                  </p:childTnLst>
                                </p:cTn>
                              </p:par>
                            </p:childTnLst>
                          </p:cTn>
                        </p:par>
                      </p:childTnLst>
                    </p:cTn>
                  </p:par>
                </p:childTnLst>
              </p:cTn>
              <p:nextCondLst>
                <p:cond evt="onClick" delay="0">
                  <p:tgtEl>
                    <p:spTgt spid="6"/>
                  </p:tgtEl>
                </p:cond>
              </p:nextCondLst>
            </p:seq>
          </p:childTnLst>
        </p:cTn>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805D90-662E-40F8-9B63-A87B918E7FEC}"/>
              </a:ext>
            </a:extLst>
          </p:cNvPr>
          <p:cNvSpPr>
            <a:spLocks noGrp="1"/>
          </p:cNvSpPr>
          <p:nvPr>
            <p:ph type="title"/>
          </p:nvPr>
        </p:nvSpPr>
        <p:spPr/>
        <p:txBody>
          <a:bodyPr>
            <a:noAutofit/>
          </a:bodyPr>
          <a:lstStyle/>
          <a:p>
            <a:pPr algn="just"/>
            <a:r>
              <a:rPr lang="pt-BR" sz="2400" b="1" dirty="0"/>
              <a:t>Competência nº 04</a:t>
            </a:r>
            <a:r>
              <a:rPr lang="pt-BR" sz="2400" dirty="0"/>
              <a:t>: </a:t>
            </a:r>
            <a:r>
              <a:rPr lang="pt-BR" sz="2400" i="1" dirty="0"/>
              <a:t>Demonstrar conhecimento dos mecanismos linguísticos necessários para a construção da argumentação;</a:t>
            </a:r>
            <a:br>
              <a:rPr lang="pt-BR" sz="2400" i="1" dirty="0"/>
            </a:br>
            <a:endParaRPr lang="pt-BR" sz="2400" dirty="0"/>
          </a:p>
        </p:txBody>
      </p:sp>
      <p:sp>
        <p:nvSpPr>
          <p:cNvPr id="3" name="Espaço Reservado para Conteúdo 2">
            <a:extLst>
              <a:ext uri="{FF2B5EF4-FFF2-40B4-BE49-F238E27FC236}">
                <a16:creationId xmlns:a16="http://schemas.microsoft.com/office/drawing/2014/main" id="{6A0357A1-A016-4F0B-AD9D-60588F29CB1C}"/>
              </a:ext>
            </a:extLst>
          </p:cNvPr>
          <p:cNvSpPr>
            <a:spLocks noGrp="1"/>
          </p:cNvSpPr>
          <p:nvPr>
            <p:ph idx="1"/>
          </p:nvPr>
        </p:nvSpPr>
        <p:spPr>
          <a:xfrm>
            <a:off x="1451579" y="2015732"/>
            <a:ext cx="9603275" cy="4037749"/>
          </a:xfrm>
        </p:spPr>
        <p:txBody>
          <a:bodyPr>
            <a:normAutofit fontScale="62500" lnSpcReduction="20000"/>
          </a:bodyPr>
          <a:lstStyle/>
          <a:p>
            <a:pPr marL="0" lvl="0" indent="0" algn="just">
              <a:buNone/>
            </a:pPr>
            <a:r>
              <a:rPr lang="pt-BR" sz="3100" i="1" dirty="0"/>
              <a:t>Para atender a esse critério de avaliação, o candidato precisa mostrar que sabe articular bem as ideias, ou seja, que sabe </a:t>
            </a:r>
            <a:r>
              <a:rPr lang="pt-BR" sz="3100" i="1" dirty="0">
                <a:solidFill>
                  <a:srgbClr val="FF0000"/>
                </a:solidFill>
              </a:rPr>
              <a:t>juntar coisa com coisa, </a:t>
            </a:r>
            <a:r>
              <a:rPr lang="pt-BR" sz="3100" i="1" dirty="0"/>
              <a:t>de modo que seu texto nunca perde o sentido e a unidade. Para isso, se deve fazer uso dos operadores argumentativos, isto é, de palavras e expressões que nunca deixam seu argumento cair, como é o caso de “desse modo”, “portanto”, “assim sendo” e etc. </a:t>
            </a:r>
            <a:endParaRPr lang="pt-BR" sz="3100" dirty="0"/>
          </a:p>
          <a:p>
            <a:pPr marL="0" indent="0" algn="just">
              <a:buNone/>
            </a:pPr>
            <a:r>
              <a:rPr lang="pt-BR" sz="3100" i="1" dirty="0"/>
              <a:t> </a:t>
            </a:r>
            <a:endParaRPr lang="pt-BR" sz="3100" dirty="0"/>
          </a:p>
          <a:p>
            <a:pPr marL="0" indent="0" algn="just">
              <a:buNone/>
            </a:pPr>
            <a:r>
              <a:rPr lang="pt-BR" sz="3100" i="1" dirty="0"/>
              <a:t>Veja três exemplos:1) </a:t>
            </a:r>
            <a:endParaRPr lang="pt-BR" sz="3100" dirty="0"/>
          </a:p>
          <a:p>
            <a:pPr marL="0" lvl="0" indent="0" algn="just">
              <a:buNone/>
            </a:pPr>
            <a:r>
              <a:rPr lang="pt-BR" sz="3100" i="1" dirty="0"/>
              <a:t>[...] </a:t>
            </a:r>
            <a:r>
              <a:rPr lang="pt-BR" sz="3100" i="1" dirty="0">
                <a:solidFill>
                  <a:srgbClr val="FF0000"/>
                </a:solidFill>
              </a:rPr>
              <a:t>além disso</a:t>
            </a:r>
            <a:r>
              <a:rPr lang="pt-BR" sz="3100" i="1" dirty="0"/>
              <a:t>, a população africana foi trazida como escrava... </a:t>
            </a:r>
            <a:endParaRPr lang="pt-BR" sz="3100" dirty="0"/>
          </a:p>
          <a:p>
            <a:pPr marL="0" lvl="0" indent="0" algn="just">
              <a:buNone/>
            </a:pPr>
            <a:r>
              <a:rPr lang="pt-BR" sz="3100" i="1" dirty="0"/>
              <a:t>[...] </a:t>
            </a:r>
            <a:r>
              <a:rPr lang="pt-BR" sz="3100" i="1" dirty="0">
                <a:solidFill>
                  <a:srgbClr val="FF0000"/>
                </a:solidFill>
              </a:rPr>
              <a:t>é relevante notar que</a:t>
            </a:r>
            <a:r>
              <a:rPr lang="pt-BR" sz="3100" i="1" dirty="0"/>
              <a:t>, ainda hoje, as religiões afro-brasileiras são os maiores alvos de discriminação....</a:t>
            </a:r>
            <a:endParaRPr lang="pt-BR" sz="3100" dirty="0"/>
          </a:p>
          <a:p>
            <a:pPr marL="0" lvl="0" indent="0" algn="just">
              <a:buNone/>
            </a:pPr>
            <a:r>
              <a:rPr lang="pt-BR" sz="3100" i="1" dirty="0"/>
              <a:t>[...] </a:t>
            </a:r>
            <a:r>
              <a:rPr lang="pt-BR" sz="3100" i="1" dirty="0">
                <a:solidFill>
                  <a:srgbClr val="FF0000"/>
                </a:solidFill>
              </a:rPr>
              <a:t>por tudo isso</a:t>
            </a:r>
            <a:r>
              <a:rPr lang="pt-BR" sz="3100" i="1" dirty="0"/>
              <a:t>, é imprescindível que todos os segmentos sociais se unam...</a:t>
            </a:r>
            <a:endParaRPr lang="pt-BR" sz="3100" dirty="0"/>
          </a:p>
          <a:p>
            <a:endParaRPr lang="pt-BR" sz="3100" dirty="0"/>
          </a:p>
          <a:p>
            <a:pPr marL="0" indent="0">
              <a:buNone/>
            </a:pPr>
            <a:endParaRPr lang="pt-BR" dirty="0"/>
          </a:p>
        </p:txBody>
      </p:sp>
    </p:spTree>
    <p:extLst>
      <p:ext uri="{BB962C8B-B14F-4D97-AF65-F5344CB8AC3E}">
        <p14:creationId xmlns:p14="http://schemas.microsoft.com/office/powerpoint/2010/main" val="2145444719"/>
      </p:ext>
    </p:extLst>
  </p:cSld>
  <p:clrMapOvr>
    <a:masterClrMapping/>
  </p:clrMapOvr>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A6F07B2-4DAE-4282-9ED9-D0F1195D8D0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AE1BB02-058C-4372-BAED-04941D260E63}"/>
              </a:ext>
            </a:extLst>
          </p:cNvPr>
          <p:cNvSpPr>
            <a:spLocks noGrp="1"/>
          </p:cNvSpPr>
          <p:nvPr>
            <p:ph idx="1"/>
          </p:nvPr>
        </p:nvSpPr>
        <p:spPr/>
        <p:txBody>
          <a:bodyPr>
            <a:normAutofit lnSpcReduction="10000"/>
          </a:bodyPr>
          <a:lstStyle/>
          <a:p>
            <a:pPr marL="0" lvl="0" indent="0" algn="just">
              <a:buNone/>
            </a:pPr>
            <a:r>
              <a:rPr lang="pt-BR" b="1" dirty="0"/>
              <a:t>Competência nº 05</a:t>
            </a:r>
            <a:r>
              <a:rPr lang="pt-BR" dirty="0"/>
              <a:t>: </a:t>
            </a:r>
            <a:r>
              <a:rPr lang="pt-BR" i="1" dirty="0"/>
              <a:t>Elaborar proposta de solução para o problema abordado, mostrando respeito aos valores humanos e considerando a diversidade sociocultural.</a:t>
            </a:r>
          </a:p>
          <a:p>
            <a:pPr marL="0" lvl="0" indent="0" algn="just">
              <a:buNone/>
            </a:pPr>
            <a:endParaRPr lang="pt-BR" i="1" dirty="0"/>
          </a:p>
          <a:p>
            <a:pPr marL="0" lvl="0" indent="0" algn="just">
              <a:buNone/>
            </a:pPr>
            <a:r>
              <a:rPr lang="pt-BR" i="1" dirty="0"/>
              <a:t>O que os avaliadores da redação do ENEM esperam de você neste critério é que se </a:t>
            </a:r>
            <a:r>
              <a:rPr lang="pt-BR" i="1" dirty="0">
                <a:solidFill>
                  <a:srgbClr val="FF0000"/>
                </a:solidFill>
              </a:rPr>
              <a:t>apresente uma solução para o problema </a:t>
            </a:r>
            <a:r>
              <a:rPr lang="pt-BR" i="1" dirty="0"/>
              <a:t>que o tema sugere. Lembram que nós falamos que era muito importante prestar bem atenção no tema? Pois bem, olhando direitinho você verá que todo tema traz uma situação problemática. Então, nas conclusões, você precisa apontar uma saída para esta situação. E precisa fazer isso tendo sempre o cuidado de não reforçar preconceitos ou discriminações contra quem quer que seja.</a:t>
            </a:r>
            <a:endParaRPr lang="pt-BR" sz="1200" dirty="0"/>
          </a:p>
          <a:p>
            <a:endParaRPr lang="pt-BR" dirty="0"/>
          </a:p>
        </p:txBody>
      </p:sp>
    </p:spTree>
    <p:extLst>
      <p:ext uri="{BB962C8B-B14F-4D97-AF65-F5344CB8AC3E}">
        <p14:creationId xmlns:p14="http://schemas.microsoft.com/office/powerpoint/2010/main" val="615640176"/>
      </p:ext>
    </p:extLst>
  </p:cSld>
  <p:clrMapOvr>
    <a:masterClrMapping/>
  </p:clrMapOvr>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3C203F7-3570-4ED3-982D-2F9D5CEEE834}"/>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5C0B4FBE-1F0F-4F99-9DEB-95E8C7E57AF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1028" name="Picture 4" descr="Resultado de imagem para REDIGINDO">
            <a:extLst>
              <a:ext uri="{FF2B5EF4-FFF2-40B4-BE49-F238E27FC236}">
                <a16:creationId xmlns:a16="http://schemas.microsoft.com/office/drawing/2014/main" id="{389CF854-38A2-4BCA-84B7-B9CB69E786E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6878026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2F9BCF2-A22A-4A84-AF1C-EE0AFCF8A1E2}"/>
              </a:ext>
            </a:extLst>
          </p:cNvPr>
          <p:cNvSpPr>
            <a:spLocks noGrp="1"/>
          </p:cNvSpPr>
          <p:nvPr>
            <p:ph type="title"/>
          </p:nvPr>
        </p:nvSpPr>
        <p:spPr/>
        <p:txBody>
          <a:bodyPr>
            <a:normAutofit fontScale="90000"/>
          </a:bodyPr>
          <a:lstStyle/>
          <a:p>
            <a:pPr algn="ctr"/>
            <a:r>
              <a:rPr lang="pt-BR" b="1" dirty="0"/>
              <a:t>AULA 02 – OS TEMAS QUE MAIS CAEM NA REDAÇÃO DO ENEM</a:t>
            </a:r>
            <a:br>
              <a:rPr lang="pt-BR" dirty="0"/>
            </a:br>
            <a:endParaRPr lang="pt-BR" dirty="0"/>
          </a:p>
        </p:txBody>
      </p:sp>
      <p:sp>
        <p:nvSpPr>
          <p:cNvPr id="3" name="Espaço Reservado para Conteúdo 2">
            <a:extLst>
              <a:ext uri="{FF2B5EF4-FFF2-40B4-BE49-F238E27FC236}">
                <a16:creationId xmlns:a16="http://schemas.microsoft.com/office/drawing/2014/main" id="{E880537A-03E8-4F7F-B492-335452868504}"/>
              </a:ext>
            </a:extLst>
          </p:cNvPr>
          <p:cNvSpPr>
            <a:spLocks noGrp="1"/>
          </p:cNvSpPr>
          <p:nvPr>
            <p:ph idx="1"/>
          </p:nvPr>
        </p:nvSpPr>
        <p:spPr>
          <a:xfrm>
            <a:off x="1451579" y="2015732"/>
            <a:ext cx="9603275" cy="4037749"/>
          </a:xfrm>
        </p:spPr>
        <p:txBody>
          <a:bodyPr>
            <a:normAutofit/>
          </a:bodyPr>
          <a:lstStyle/>
          <a:p>
            <a:pPr marL="0" indent="0" algn="r">
              <a:buNone/>
            </a:pPr>
            <a:r>
              <a:rPr lang="pt-BR" dirty="0"/>
              <a:t> </a:t>
            </a:r>
            <a:r>
              <a:rPr lang="pt-BR" b="1" i="1" dirty="0">
                <a:solidFill>
                  <a:srgbClr val="00B050"/>
                </a:solidFill>
              </a:rPr>
              <a:t>PARA REFLETIR</a:t>
            </a:r>
            <a:endParaRPr lang="pt-BR" i="1" dirty="0">
              <a:solidFill>
                <a:srgbClr val="00B050"/>
              </a:solidFill>
            </a:endParaRPr>
          </a:p>
          <a:p>
            <a:pPr marL="0" indent="0" algn="r">
              <a:buNone/>
            </a:pPr>
            <a:r>
              <a:rPr lang="pt-BR" b="1" i="1" dirty="0">
                <a:solidFill>
                  <a:srgbClr val="00B050"/>
                </a:solidFill>
              </a:rPr>
              <a:t> </a:t>
            </a:r>
            <a:r>
              <a:rPr lang="pt-BR" i="1" dirty="0">
                <a:solidFill>
                  <a:srgbClr val="00B050"/>
                </a:solidFill>
              </a:rPr>
              <a:t>Para caminhar 10 mil léguas é preciso dar o primeiro passo (Mao Tse Tung) </a:t>
            </a:r>
          </a:p>
          <a:p>
            <a:pPr marL="0" indent="0">
              <a:buNone/>
            </a:pPr>
            <a:r>
              <a:rPr lang="pt-BR" i="1" dirty="0">
                <a:solidFill>
                  <a:srgbClr val="00B050"/>
                </a:solidFill>
              </a:rPr>
              <a:t> </a:t>
            </a:r>
          </a:p>
          <a:p>
            <a:pPr marL="0" indent="0">
              <a:buNone/>
            </a:pPr>
            <a:r>
              <a:rPr lang="pt-BR" dirty="0"/>
              <a:t>Objetivo: ao final dessa aula o aluno deve ter uma boa ideia do que pode vir a ser o tema da redação do próximo ENEM.</a:t>
            </a:r>
          </a:p>
          <a:p>
            <a:pPr marL="0" indent="0">
              <a:buNone/>
            </a:pPr>
            <a:r>
              <a:rPr lang="pt-BR" dirty="0"/>
              <a:t> </a:t>
            </a:r>
          </a:p>
          <a:p>
            <a:pPr marL="0" indent="0" algn="just">
              <a:buNone/>
            </a:pPr>
            <a:r>
              <a:rPr lang="pt-BR" dirty="0"/>
              <a:t>Para inicio de conversa é bom dizer logo que ninguém consegue adivinhar o tema da redação do ENEM.  Todos os anos, professores de cursinhos e palpiteiros de todo tipo tentam, mas não acertam nunca o tema que vai cair. </a:t>
            </a:r>
          </a:p>
          <a:p>
            <a:endParaRPr lang="pt-BR" dirty="0"/>
          </a:p>
        </p:txBody>
      </p:sp>
    </p:spTree>
    <p:extLst>
      <p:ext uri="{BB962C8B-B14F-4D97-AF65-F5344CB8AC3E}">
        <p14:creationId xmlns:p14="http://schemas.microsoft.com/office/powerpoint/2010/main" val="4039908974"/>
      </p:ext>
    </p:extLst>
  </p:cSld>
  <p:clrMapOvr>
    <a:masterClrMapping/>
  </p:clrMapOvr>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45B3EA7-B4AA-482E-B0B7-303F981C4BD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6C1231CA-8D0E-4DE7-8648-B6F4123A0A0D}"/>
              </a:ext>
            </a:extLst>
          </p:cNvPr>
          <p:cNvSpPr>
            <a:spLocks noGrp="1"/>
          </p:cNvSpPr>
          <p:nvPr>
            <p:ph idx="1"/>
          </p:nvPr>
        </p:nvSpPr>
        <p:spPr/>
        <p:txBody>
          <a:bodyPr/>
          <a:lstStyle/>
          <a:p>
            <a:pPr marL="0" indent="0">
              <a:buNone/>
            </a:pPr>
            <a:endParaRPr lang="pt-BR" dirty="0"/>
          </a:p>
          <a:p>
            <a:pPr marL="0" indent="0" algn="just">
              <a:buNone/>
            </a:pPr>
            <a:r>
              <a:rPr lang="pt-BR" sz="2400" dirty="0"/>
              <a:t>Porém, mesmo sendo impossível adivinhar, um estudo acerca dos temas que caíram na redação do ENEM, nos últimos dez anos, dá pistas importantes acerca dos temas que podem cair. Agora, vamos relacionar os temas das redações do ENEM de 2008 para cá e, na sequência, faremos uma análise dos mesmos, na busca de pistas que possam nos dar uma ideia do tema de redação que pode cair no próximo ENEM. Vamos lá?</a:t>
            </a:r>
          </a:p>
          <a:p>
            <a:endParaRPr lang="pt-BR" dirty="0"/>
          </a:p>
        </p:txBody>
      </p:sp>
    </p:spTree>
    <p:extLst>
      <p:ext uri="{BB962C8B-B14F-4D97-AF65-F5344CB8AC3E}">
        <p14:creationId xmlns:p14="http://schemas.microsoft.com/office/powerpoint/2010/main" val="3448135010"/>
      </p:ext>
    </p:extLst>
  </p:cSld>
  <p:clrMapOvr>
    <a:masterClrMapping/>
  </p:clrMapOvr>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D435D3-3AFB-49E7-B79B-E9A44091D453}"/>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C8FAEA8-7EB6-4C46-B512-0D5AB61E6CCF}"/>
              </a:ext>
            </a:extLst>
          </p:cNvPr>
          <p:cNvSpPr>
            <a:spLocks noGrp="1"/>
          </p:cNvSpPr>
          <p:nvPr>
            <p:ph idx="1"/>
          </p:nvPr>
        </p:nvSpPr>
        <p:spPr/>
        <p:txBody>
          <a:bodyPr>
            <a:normAutofit lnSpcReduction="10000"/>
          </a:bodyPr>
          <a:lstStyle/>
          <a:p>
            <a:pPr marL="0" indent="0">
              <a:buNone/>
            </a:pPr>
            <a:r>
              <a:rPr lang="pt-BR" sz="2400" i="1" dirty="0"/>
              <a:t>2008</a:t>
            </a:r>
          </a:p>
          <a:p>
            <a:pPr marL="0" indent="0">
              <a:buNone/>
            </a:pPr>
            <a:r>
              <a:rPr lang="pt-BR" sz="2400" i="1" dirty="0"/>
              <a:t>Como preservar a floresta Amazônica: suspender imediatamente o desmatamento; dar incentivo financeiros a proprietários que deixarem de desmatar; ou aumentar a fiscalização e aplicar multas a quem desmatar.</a:t>
            </a:r>
          </a:p>
          <a:p>
            <a:pPr marL="0" indent="0">
              <a:buNone/>
            </a:pPr>
            <a:endParaRPr lang="pt-BR" sz="2400" i="1" dirty="0"/>
          </a:p>
          <a:p>
            <a:pPr marL="0" indent="0">
              <a:buNone/>
            </a:pPr>
            <a:r>
              <a:rPr lang="pt-BR" sz="2400" i="1" dirty="0"/>
              <a:t>2009</a:t>
            </a:r>
          </a:p>
          <a:p>
            <a:pPr marL="0" indent="0">
              <a:buNone/>
            </a:pPr>
            <a:r>
              <a:rPr lang="pt-BR" sz="2400" i="1" dirty="0"/>
              <a:t>O indivíduo frente à ética nacional.</a:t>
            </a:r>
            <a:endParaRPr lang="pt-BR" sz="2400" dirty="0"/>
          </a:p>
          <a:p>
            <a:pPr marL="0" indent="0">
              <a:buNone/>
            </a:pPr>
            <a:endParaRPr lang="pt-BR" dirty="0"/>
          </a:p>
          <a:p>
            <a:endParaRPr lang="pt-BR" dirty="0"/>
          </a:p>
        </p:txBody>
      </p:sp>
    </p:spTree>
    <p:extLst>
      <p:ext uri="{BB962C8B-B14F-4D97-AF65-F5344CB8AC3E}">
        <p14:creationId xmlns:p14="http://schemas.microsoft.com/office/powerpoint/2010/main" val="261813079"/>
      </p:ext>
    </p:extLst>
  </p:cSld>
  <p:clrMapOvr>
    <a:masterClrMapping/>
  </p:clrMapOvr>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9DD225-73DB-45D7-A057-085F8B57041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67AFFF3-5C59-4871-A6FD-C43807610322}"/>
              </a:ext>
            </a:extLst>
          </p:cNvPr>
          <p:cNvSpPr>
            <a:spLocks noGrp="1"/>
          </p:cNvSpPr>
          <p:nvPr>
            <p:ph idx="1"/>
          </p:nvPr>
        </p:nvSpPr>
        <p:spPr/>
        <p:txBody>
          <a:bodyPr>
            <a:normAutofit lnSpcReduction="10000"/>
          </a:bodyPr>
          <a:lstStyle/>
          <a:p>
            <a:pPr marL="0" lvl="0" indent="0">
              <a:buNone/>
            </a:pPr>
            <a:endParaRPr lang="pt-BR" i="1" dirty="0"/>
          </a:p>
          <a:p>
            <a:pPr marL="0" lvl="0" indent="0">
              <a:buNone/>
            </a:pPr>
            <a:r>
              <a:rPr lang="pt-BR" sz="2800" i="1" dirty="0"/>
              <a:t>2010</a:t>
            </a:r>
          </a:p>
          <a:p>
            <a:pPr marL="0" lvl="0" indent="0">
              <a:buNone/>
            </a:pPr>
            <a:r>
              <a:rPr lang="pt-BR" sz="2800" i="1" dirty="0"/>
              <a:t>O trabalho na construção da dignidade humana.</a:t>
            </a:r>
          </a:p>
          <a:p>
            <a:pPr marL="0" lvl="0" indent="0">
              <a:buNone/>
            </a:pPr>
            <a:endParaRPr lang="pt-BR" sz="2800" i="1" dirty="0"/>
          </a:p>
          <a:p>
            <a:pPr marL="0" lvl="0" indent="0">
              <a:buNone/>
            </a:pPr>
            <a:r>
              <a:rPr lang="pt-BR" sz="2800" i="1" dirty="0"/>
              <a:t>2011</a:t>
            </a:r>
          </a:p>
          <a:p>
            <a:pPr marL="0" lvl="0" indent="0">
              <a:buNone/>
            </a:pPr>
            <a:r>
              <a:rPr lang="pt-BR" sz="2800" i="1" dirty="0"/>
              <a:t>Viver em rede no século 21: os limites entre o público e o privado.</a:t>
            </a:r>
            <a:endParaRPr lang="pt-BR" sz="2800" dirty="0"/>
          </a:p>
          <a:p>
            <a:endParaRPr lang="pt-BR" dirty="0"/>
          </a:p>
        </p:txBody>
      </p:sp>
    </p:spTree>
    <p:extLst>
      <p:ext uri="{BB962C8B-B14F-4D97-AF65-F5344CB8AC3E}">
        <p14:creationId xmlns:p14="http://schemas.microsoft.com/office/powerpoint/2010/main" val="2558537957"/>
      </p:ext>
    </p:extLst>
  </p:cSld>
  <p:clrMapOvr>
    <a:masterClrMapping/>
  </p:clrMapOvr>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B41EF69-8494-4032-B69C-9E41D631482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3CDF597-1482-480B-B6DF-AA4D5165C7A5}"/>
              </a:ext>
            </a:extLst>
          </p:cNvPr>
          <p:cNvSpPr>
            <a:spLocks noGrp="1"/>
          </p:cNvSpPr>
          <p:nvPr>
            <p:ph idx="1"/>
          </p:nvPr>
        </p:nvSpPr>
        <p:spPr/>
        <p:txBody>
          <a:bodyPr>
            <a:normAutofit fontScale="92500" lnSpcReduction="10000"/>
          </a:bodyPr>
          <a:lstStyle/>
          <a:p>
            <a:pPr marL="0" lvl="0" indent="0">
              <a:buNone/>
            </a:pPr>
            <a:r>
              <a:rPr lang="pt-BR" sz="2800" i="1" dirty="0"/>
              <a:t>2012</a:t>
            </a:r>
          </a:p>
          <a:p>
            <a:pPr marL="0" lvl="0" indent="0">
              <a:buNone/>
            </a:pPr>
            <a:r>
              <a:rPr lang="pt-BR" sz="2800" i="1" dirty="0"/>
              <a:t>Movimento imigratório para o Brasil no século 21</a:t>
            </a:r>
          </a:p>
          <a:p>
            <a:pPr marL="0" lvl="0" indent="0">
              <a:buNone/>
            </a:pPr>
            <a:endParaRPr lang="pt-BR" sz="2800" i="1" dirty="0"/>
          </a:p>
          <a:p>
            <a:pPr marL="0" lvl="0" indent="0">
              <a:buNone/>
            </a:pPr>
            <a:endParaRPr lang="pt-BR" sz="2800" dirty="0"/>
          </a:p>
          <a:p>
            <a:pPr marL="0" lvl="0" indent="0">
              <a:buNone/>
            </a:pPr>
            <a:r>
              <a:rPr lang="pt-BR" sz="2800" i="1" dirty="0"/>
              <a:t>2013</a:t>
            </a:r>
          </a:p>
          <a:p>
            <a:pPr marL="0" lvl="0" indent="0">
              <a:buNone/>
            </a:pPr>
            <a:r>
              <a:rPr lang="pt-BR" sz="2800" i="1" dirty="0"/>
              <a:t>Efeitos da implantação da Lei Seca no Brasil</a:t>
            </a:r>
            <a:endParaRPr lang="pt-BR" sz="2800" dirty="0"/>
          </a:p>
          <a:p>
            <a:endParaRPr lang="pt-BR" dirty="0"/>
          </a:p>
        </p:txBody>
      </p:sp>
    </p:spTree>
    <p:extLst>
      <p:ext uri="{BB962C8B-B14F-4D97-AF65-F5344CB8AC3E}">
        <p14:creationId xmlns:p14="http://schemas.microsoft.com/office/powerpoint/2010/main" val="930011039"/>
      </p:ext>
    </p:extLst>
  </p:cSld>
  <p:clrMapOvr>
    <a:masterClrMapping/>
  </p:clrMapOvr>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31383B-F7B4-4CAC-B3B9-CD546BBFB07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5C3E4420-30E5-457A-B2BB-E5A70F184030}"/>
              </a:ext>
            </a:extLst>
          </p:cNvPr>
          <p:cNvSpPr>
            <a:spLocks noGrp="1"/>
          </p:cNvSpPr>
          <p:nvPr>
            <p:ph idx="1"/>
          </p:nvPr>
        </p:nvSpPr>
        <p:spPr/>
        <p:txBody>
          <a:bodyPr/>
          <a:lstStyle/>
          <a:p>
            <a:pPr marL="0" lvl="0" indent="0">
              <a:buNone/>
            </a:pPr>
            <a:r>
              <a:rPr lang="pt-BR" sz="2800" i="1" dirty="0"/>
              <a:t>2014</a:t>
            </a:r>
          </a:p>
          <a:p>
            <a:pPr marL="0" lvl="0" indent="0">
              <a:buNone/>
            </a:pPr>
            <a:r>
              <a:rPr lang="pt-BR" sz="2800" i="1" dirty="0"/>
              <a:t>Publicidade infantil em questão no Brasil</a:t>
            </a:r>
            <a:endParaRPr lang="pt-BR" sz="2800" dirty="0"/>
          </a:p>
          <a:p>
            <a:pPr marL="0" lvl="0" indent="0">
              <a:buNone/>
            </a:pPr>
            <a:endParaRPr lang="pt-BR" sz="2800" i="1" dirty="0"/>
          </a:p>
          <a:p>
            <a:pPr marL="0" lvl="0" indent="0">
              <a:buNone/>
            </a:pPr>
            <a:r>
              <a:rPr lang="pt-BR" sz="2800" i="1" dirty="0"/>
              <a:t>2015</a:t>
            </a:r>
          </a:p>
          <a:p>
            <a:pPr marL="0" lvl="0" indent="0">
              <a:buNone/>
            </a:pPr>
            <a:r>
              <a:rPr lang="pt-BR" sz="2800" i="1" dirty="0"/>
              <a:t>A persistência da violência contra a mulher na sociedade brasileira</a:t>
            </a:r>
            <a:endParaRPr lang="pt-BR" sz="2800" dirty="0"/>
          </a:p>
          <a:p>
            <a:pPr marL="0" indent="0">
              <a:buNone/>
            </a:pPr>
            <a:endParaRPr lang="pt-BR" dirty="0"/>
          </a:p>
        </p:txBody>
      </p:sp>
    </p:spTree>
    <p:extLst>
      <p:ext uri="{BB962C8B-B14F-4D97-AF65-F5344CB8AC3E}">
        <p14:creationId xmlns:p14="http://schemas.microsoft.com/office/powerpoint/2010/main" val="4221073614"/>
      </p:ext>
    </p:extLst>
  </p:cSld>
  <p:clrMapOvr>
    <a:masterClrMapping/>
  </p:clrMapOvr>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A4768D5-FDAC-4500-B808-8D5F14ABB51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5E2BA16-A6D0-4A60-8B1A-74801768557E}"/>
              </a:ext>
            </a:extLst>
          </p:cNvPr>
          <p:cNvSpPr>
            <a:spLocks noGrp="1"/>
          </p:cNvSpPr>
          <p:nvPr>
            <p:ph idx="1"/>
          </p:nvPr>
        </p:nvSpPr>
        <p:spPr/>
        <p:txBody>
          <a:bodyPr/>
          <a:lstStyle/>
          <a:p>
            <a:pPr marL="0" lvl="0" indent="0">
              <a:buNone/>
            </a:pPr>
            <a:r>
              <a:rPr lang="pt-BR" sz="2800" i="1" dirty="0"/>
              <a:t>2016</a:t>
            </a:r>
          </a:p>
          <a:p>
            <a:pPr marL="0" lvl="0" indent="0">
              <a:buNone/>
            </a:pPr>
            <a:r>
              <a:rPr lang="pt-BR" sz="2800" i="1" dirty="0"/>
              <a:t>Caminhos para combater a intolerância religiosa no Brasil </a:t>
            </a:r>
          </a:p>
          <a:p>
            <a:pPr marL="0" lvl="0" indent="0">
              <a:buNone/>
            </a:pPr>
            <a:endParaRPr lang="pt-BR" sz="2800" dirty="0"/>
          </a:p>
          <a:p>
            <a:pPr marL="0" lvl="0" indent="0">
              <a:buNone/>
            </a:pPr>
            <a:r>
              <a:rPr lang="pt-BR" sz="2800" i="1" dirty="0"/>
              <a:t>2017</a:t>
            </a:r>
          </a:p>
          <a:p>
            <a:pPr marL="0" lvl="0" indent="0">
              <a:buNone/>
            </a:pPr>
            <a:r>
              <a:rPr lang="pt-BR" sz="2800" i="1" dirty="0"/>
              <a:t>Desafios para a formação educacional de surdos no Brasil</a:t>
            </a:r>
            <a:endParaRPr lang="pt-BR" sz="2800" dirty="0"/>
          </a:p>
          <a:p>
            <a:endParaRPr lang="pt-BR" dirty="0"/>
          </a:p>
        </p:txBody>
      </p:sp>
    </p:spTree>
    <p:extLst>
      <p:ext uri="{BB962C8B-B14F-4D97-AF65-F5344CB8AC3E}">
        <p14:creationId xmlns:p14="http://schemas.microsoft.com/office/powerpoint/2010/main" val="3262486385"/>
      </p:ext>
    </p:extLst>
  </p:cSld>
  <p:clrMapOvr>
    <a:masterClrMapping/>
  </p:clrMapOvr>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73A40D8-788C-447A-BF81-B16AB33AF16F}"/>
              </a:ext>
            </a:extLst>
          </p:cNvPr>
          <p:cNvSpPr>
            <a:spLocks noGrp="1"/>
          </p:cNvSpPr>
          <p:nvPr>
            <p:ph type="title"/>
          </p:nvPr>
        </p:nvSpPr>
        <p:spPr/>
        <p:txBody>
          <a:bodyPr/>
          <a:lstStyle/>
          <a:p>
            <a:pPr algn="ctr"/>
            <a:r>
              <a:rPr lang="pt-BR" b="1" dirty="0"/>
              <a:t>30 segundos de relaxamento antes de começar. Pode ser?</a:t>
            </a:r>
          </a:p>
        </p:txBody>
      </p:sp>
      <p:pic>
        <p:nvPicPr>
          <p:cNvPr id="4" name="TRILHA PF 1">
            <a:hlinkClick r:id="" action="ppaction://media"/>
            <a:extLst>
              <a:ext uri="{FF2B5EF4-FFF2-40B4-BE49-F238E27FC236}">
                <a16:creationId xmlns:a16="http://schemas.microsoft.com/office/drawing/2014/main" id="{4205263D-F658-49DD-85AB-24A58BBC185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1028" name="Picture 4" descr="Resultado de imagem para CONQUISTA">
            <a:extLst>
              <a:ext uri="{FF2B5EF4-FFF2-40B4-BE49-F238E27FC236}">
                <a16:creationId xmlns:a16="http://schemas.microsoft.com/office/drawing/2014/main" id="{621A49A4-4618-463C-895E-E1CF7E5DAB2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53754"/>
            <a:ext cx="12191999" cy="500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78943098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37903"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F75944F-394E-472D-AA5A-983A9FEC969E}"/>
              </a:ext>
            </a:extLst>
          </p:cNvPr>
          <p:cNvSpPr>
            <a:spLocks noGrp="1"/>
          </p:cNvSpPr>
          <p:nvPr>
            <p:ph type="title"/>
          </p:nvPr>
        </p:nvSpPr>
        <p:spPr/>
        <p:txBody>
          <a:bodyPr/>
          <a:lstStyle/>
          <a:p>
            <a:pPr algn="ctr"/>
            <a:r>
              <a:rPr lang="pt-BR" b="1" dirty="0"/>
              <a:t>Análise dos temas das redações do enem</a:t>
            </a:r>
          </a:p>
        </p:txBody>
      </p:sp>
      <p:sp>
        <p:nvSpPr>
          <p:cNvPr id="3" name="Espaço Reservado para Conteúdo 2">
            <a:extLst>
              <a:ext uri="{FF2B5EF4-FFF2-40B4-BE49-F238E27FC236}">
                <a16:creationId xmlns:a16="http://schemas.microsoft.com/office/drawing/2014/main" id="{E2D375B4-E3FC-41E9-AF9D-AB01D89007D5}"/>
              </a:ext>
            </a:extLst>
          </p:cNvPr>
          <p:cNvSpPr>
            <a:spLocks noGrp="1"/>
          </p:cNvSpPr>
          <p:nvPr>
            <p:ph idx="1"/>
          </p:nvPr>
        </p:nvSpPr>
        <p:spPr>
          <a:xfrm>
            <a:off x="1424314" y="1947999"/>
            <a:ext cx="9603275" cy="3450613"/>
          </a:xfrm>
        </p:spPr>
        <p:txBody>
          <a:bodyPr>
            <a:normAutofit/>
          </a:bodyPr>
          <a:lstStyle/>
          <a:p>
            <a:pPr marL="0" indent="0">
              <a:buNone/>
            </a:pPr>
            <a:endParaRPr lang="pt-BR" dirty="0"/>
          </a:p>
          <a:p>
            <a:pPr marL="0" indent="0" algn="just">
              <a:buNone/>
            </a:pPr>
            <a:r>
              <a:rPr lang="pt-BR" sz="2800" dirty="0"/>
              <a:t>Uma análise detida dos temas mostra duas coisas: uma é que os temas são muito diferentes de um ano para outro, e a outra é que, mesmo sendo diferentes, é possível agrupar esses temas por áreas definidas, e, inclusive, definir percentuais que ajudam a ter uma ideia do que pode cair.  Vejamos então:</a:t>
            </a:r>
          </a:p>
          <a:p>
            <a:endParaRPr lang="pt-BR" dirty="0"/>
          </a:p>
        </p:txBody>
      </p:sp>
    </p:spTree>
    <p:extLst>
      <p:ext uri="{BB962C8B-B14F-4D97-AF65-F5344CB8AC3E}">
        <p14:creationId xmlns:p14="http://schemas.microsoft.com/office/powerpoint/2010/main" val="3020744741"/>
      </p:ext>
    </p:extLst>
  </p:cSld>
  <p:clrMapOvr>
    <a:masterClrMapping/>
  </p:clrMapOvr>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A44A5C-C1DB-4C7D-9A62-C7CC25F8512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6798B88-F446-425F-82CA-AA6A7085EAAF}"/>
              </a:ext>
            </a:extLst>
          </p:cNvPr>
          <p:cNvSpPr>
            <a:spLocks noGrp="1"/>
          </p:cNvSpPr>
          <p:nvPr>
            <p:ph idx="1"/>
          </p:nvPr>
        </p:nvSpPr>
        <p:spPr>
          <a:xfrm>
            <a:off x="1451579" y="2015732"/>
            <a:ext cx="9603275" cy="3865779"/>
          </a:xfrm>
        </p:spPr>
        <p:txBody>
          <a:bodyPr>
            <a:normAutofit/>
          </a:bodyPr>
          <a:lstStyle/>
          <a:p>
            <a:pPr marL="0" lvl="0" indent="0">
              <a:buNone/>
            </a:pPr>
            <a:r>
              <a:rPr lang="pt-BR" dirty="0"/>
              <a:t>TEMAS LIGADOS A SETORES EXCLUÍDOS, DISCRIMINADOS E MINORIAS SOCIAIS, têm </a:t>
            </a:r>
            <a:r>
              <a:rPr lang="pt-BR" dirty="0">
                <a:solidFill>
                  <a:srgbClr val="FF0000"/>
                </a:solidFill>
              </a:rPr>
              <a:t>30% de chances de cair.  </a:t>
            </a:r>
            <a:r>
              <a:rPr lang="pt-BR" dirty="0"/>
              <a:t>Exemplos:</a:t>
            </a:r>
            <a:endParaRPr lang="pt-BR" sz="1400" dirty="0"/>
          </a:p>
          <a:p>
            <a:pPr marL="0" lvl="0" indent="0">
              <a:buNone/>
            </a:pPr>
            <a:endParaRPr lang="pt-BR" sz="1400" dirty="0"/>
          </a:p>
          <a:p>
            <a:pPr marL="0" lvl="0" indent="0">
              <a:buNone/>
            </a:pPr>
            <a:r>
              <a:rPr lang="pt-BR" dirty="0"/>
              <a:t>Tema de 2015 que tratou da violência contra a mulher;</a:t>
            </a:r>
          </a:p>
          <a:p>
            <a:pPr marL="0" lvl="0" indent="0">
              <a:buNone/>
            </a:pPr>
            <a:endParaRPr lang="pt-BR" dirty="0"/>
          </a:p>
          <a:p>
            <a:pPr marL="0" lvl="0" indent="0">
              <a:buNone/>
            </a:pPr>
            <a:r>
              <a:rPr lang="pt-BR" dirty="0"/>
              <a:t>Tema de 2016 que abordou a intolerância religiosa;</a:t>
            </a:r>
            <a:endParaRPr lang="pt-BR" sz="1200" dirty="0"/>
          </a:p>
          <a:p>
            <a:pPr marL="0" lvl="0" indent="0">
              <a:buNone/>
            </a:pPr>
            <a:endParaRPr lang="pt-BR" sz="1200" dirty="0"/>
          </a:p>
          <a:p>
            <a:pPr marL="0" lvl="0" indent="0">
              <a:buNone/>
            </a:pPr>
            <a:r>
              <a:rPr lang="pt-BR" dirty="0"/>
              <a:t>Tema de 2017 sobre a educação dos surdos;</a:t>
            </a:r>
            <a:endParaRPr lang="pt-BR" sz="1200" dirty="0"/>
          </a:p>
          <a:p>
            <a:endParaRPr lang="pt-BR" dirty="0"/>
          </a:p>
        </p:txBody>
      </p:sp>
    </p:spTree>
    <p:extLst>
      <p:ext uri="{BB962C8B-B14F-4D97-AF65-F5344CB8AC3E}">
        <p14:creationId xmlns:p14="http://schemas.microsoft.com/office/powerpoint/2010/main" val="764816530"/>
      </p:ext>
    </p:extLst>
  </p:cSld>
  <p:clrMapOvr>
    <a:masterClrMapping/>
  </p:clrMapOvr>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92324F1-DC85-430D-91F7-2A49752120D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12ED7D0-BF4C-4B89-BC56-622ADF278D2E}"/>
              </a:ext>
            </a:extLst>
          </p:cNvPr>
          <p:cNvSpPr>
            <a:spLocks noGrp="1"/>
          </p:cNvSpPr>
          <p:nvPr>
            <p:ph idx="1"/>
          </p:nvPr>
        </p:nvSpPr>
        <p:spPr>
          <a:xfrm>
            <a:off x="1451579" y="2015732"/>
            <a:ext cx="9603275" cy="3888357"/>
          </a:xfrm>
        </p:spPr>
        <p:txBody>
          <a:bodyPr>
            <a:normAutofit fontScale="92500" lnSpcReduction="10000"/>
          </a:bodyPr>
          <a:lstStyle/>
          <a:p>
            <a:pPr marL="0" lvl="0" indent="0">
              <a:buNone/>
            </a:pPr>
            <a:r>
              <a:rPr lang="pt-BR" sz="2200" dirty="0"/>
              <a:t>TEMAS LIGADOS A PROBLEMAS ÉTICOS, têm </a:t>
            </a:r>
            <a:r>
              <a:rPr lang="pt-BR" sz="2200" dirty="0">
                <a:solidFill>
                  <a:srgbClr val="FF0000"/>
                </a:solidFill>
              </a:rPr>
              <a:t>30% de chances de cair</a:t>
            </a:r>
            <a:r>
              <a:rPr lang="pt-BR" sz="2200" dirty="0"/>
              <a:t>. Exemplos:</a:t>
            </a:r>
          </a:p>
          <a:p>
            <a:pPr marL="0" lvl="0" indent="0">
              <a:buNone/>
            </a:pPr>
            <a:endParaRPr lang="pt-BR" sz="2200" dirty="0"/>
          </a:p>
          <a:p>
            <a:pPr marL="0" lvl="0" indent="0">
              <a:buNone/>
            </a:pPr>
            <a:r>
              <a:rPr lang="pt-BR" sz="2200" dirty="0"/>
              <a:t>Tema de 2009 que tratou da necessidade de uma ética individual para viver no conjunto da nação;</a:t>
            </a:r>
          </a:p>
          <a:p>
            <a:pPr marL="0" lvl="0" indent="0">
              <a:buNone/>
            </a:pPr>
            <a:endParaRPr lang="pt-BR" sz="2200" dirty="0"/>
          </a:p>
          <a:p>
            <a:pPr marL="0" lvl="0" indent="0">
              <a:buNone/>
            </a:pPr>
            <a:r>
              <a:rPr lang="pt-BR" sz="2200" dirty="0"/>
              <a:t>Tema de 2011 que tratou dos limites na relação entre o interesse particular e o interesse coletivo;</a:t>
            </a:r>
          </a:p>
          <a:p>
            <a:pPr marL="0" lvl="0" indent="0">
              <a:buNone/>
            </a:pPr>
            <a:endParaRPr lang="pt-BR" sz="2200" dirty="0"/>
          </a:p>
          <a:p>
            <a:pPr marL="0" lvl="0" indent="0">
              <a:buNone/>
            </a:pPr>
            <a:r>
              <a:rPr lang="pt-BR" sz="2200" dirty="0"/>
              <a:t>Tema de 2014 que abordou as consequências da publicidade infantil.</a:t>
            </a:r>
          </a:p>
          <a:p>
            <a:endParaRPr lang="pt-BR" dirty="0"/>
          </a:p>
        </p:txBody>
      </p:sp>
    </p:spTree>
    <p:extLst>
      <p:ext uri="{BB962C8B-B14F-4D97-AF65-F5344CB8AC3E}">
        <p14:creationId xmlns:p14="http://schemas.microsoft.com/office/powerpoint/2010/main" val="949381254"/>
      </p:ext>
    </p:extLst>
  </p:cSld>
  <p:clrMapOvr>
    <a:masterClrMapping/>
  </p:clrMapOvr>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B30FD60-F761-43B8-8552-F1A81845C3B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190C76D-3549-4728-9FBF-47BFA48B3B2A}"/>
              </a:ext>
            </a:extLst>
          </p:cNvPr>
          <p:cNvSpPr>
            <a:spLocks noGrp="1"/>
          </p:cNvSpPr>
          <p:nvPr>
            <p:ph idx="1"/>
          </p:nvPr>
        </p:nvSpPr>
        <p:spPr/>
        <p:txBody>
          <a:bodyPr>
            <a:normAutofit fontScale="92500"/>
          </a:bodyPr>
          <a:lstStyle/>
          <a:p>
            <a:pPr marL="0" lvl="0" indent="0">
              <a:buNone/>
            </a:pPr>
            <a:r>
              <a:rPr lang="pt-BR" sz="2400" dirty="0"/>
              <a:t>TEMAS LIGADOS A PROBLEMAS SOCIAIS, com </a:t>
            </a:r>
            <a:r>
              <a:rPr lang="pt-BR" sz="2400" dirty="0">
                <a:solidFill>
                  <a:srgbClr val="FF0000"/>
                </a:solidFill>
              </a:rPr>
              <a:t>20% de chances de cair</a:t>
            </a:r>
            <a:r>
              <a:rPr lang="pt-BR" sz="2400" dirty="0"/>
              <a:t>. Exemplos:</a:t>
            </a:r>
          </a:p>
          <a:p>
            <a:pPr marL="0" lvl="0" indent="0">
              <a:buNone/>
            </a:pPr>
            <a:endParaRPr lang="pt-BR" sz="2400" dirty="0"/>
          </a:p>
          <a:p>
            <a:pPr marL="0" lvl="0" indent="0">
              <a:buNone/>
            </a:pPr>
            <a:r>
              <a:rPr lang="pt-BR" sz="2400" dirty="0"/>
              <a:t>Tema de 2010 que abordou o trabalho como instrumento para a dignidade humana;</a:t>
            </a:r>
          </a:p>
          <a:p>
            <a:pPr marL="0" lvl="0" indent="0">
              <a:buNone/>
            </a:pPr>
            <a:endParaRPr lang="pt-BR" sz="2400" dirty="0"/>
          </a:p>
          <a:p>
            <a:pPr marL="0" lvl="0" indent="0">
              <a:buNone/>
            </a:pPr>
            <a:r>
              <a:rPr lang="pt-BR" sz="2400" dirty="0"/>
              <a:t>Tema de 2012 que lembrou da imigração estrangeira para o Brasil neste século 21.</a:t>
            </a:r>
          </a:p>
          <a:p>
            <a:endParaRPr lang="pt-BR" dirty="0"/>
          </a:p>
        </p:txBody>
      </p:sp>
    </p:spTree>
    <p:extLst>
      <p:ext uri="{BB962C8B-B14F-4D97-AF65-F5344CB8AC3E}">
        <p14:creationId xmlns:p14="http://schemas.microsoft.com/office/powerpoint/2010/main" val="838269302"/>
      </p:ext>
    </p:extLst>
  </p:cSld>
  <p:clrMapOvr>
    <a:masterClrMapping/>
  </p:clrMapOvr>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5C72E1F-4713-42CC-8B00-2A66A284D1B1}"/>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1A0C55B-E86A-40D9-99E1-B6B5E0479E02}"/>
              </a:ext>
            </a:extLst>
          </p:cNvPr>
          <p:cNvSpPr>
            <a:spLocks noGrp="1"/>
          </p:cNvSpPr>
          <p:nvPr>
            <p:ph idx="1"/>
          </p:nvPr>
        </p:nvSpPr>
        <p:spPr/>
        <p:txBody>
          <a:bodyPr/>
          <a:lstStyle/>
          <a:p>
            <a:pPr marL="0" lvl="0" indent="0">
              <a:buNone/>
            </a:pPr>
            <a:r>
              <a:rPr lang="pt-BR" sz="2800" dirty="0"/>
              <a:t>TEMAS LIGADOS A QUESTÕES AMBIENTAIS, com </a:t>
            </a:r>
            <a:r>
              <a:rPr lang="pt-BR" sz="2800" dirty="0">
                <a:solidFill>
                  <a:srgbClr val="FF0000"/>
                </a:solidFill>
              </a:rPr>
              <a:t>10% de chances de cair</a:t>
            </a:r>
            <a:r>
              <a:rPr lang="pt-BR" sz="2800" dirty="0"/>
              <a:t>. Exemplo:</a:t>
            </a:r>
          </a:p>
          <a:p>
            <a:pPr marL="0" lvl="0" indent="0">
              <a:buNone/>
            </a:pPr>
            <a:endParaRPr lang="pt-BR" sz="2800" dirty="0"/>
          </a:p>
          <a:p>
            <a:pPr marL="0" lvl="0" indent="0">
              <a:buNone/>
            </a:pPr>
            <a:endParaRPr lang="pt-BR" sz="2800" dirty="0"/>
          </a:p>
          <a:p>
            <a:pPr marL="0" lvl="0" indent="0">
              <a:buNone/>
            </a:pPr>
            <a:r>
              <a:rPr lang="pt-BR" sz="2800" dirty="0"/>
              <a:t>Tema de 2008 sobre o desmatamento da floresta amazônica.</a:t>
            </a:r>
          </a:p>
          <a:p>
            <a:pPr marL="0" indent="0">
              <a:buNone/>
            </a:pPr>
            <a:endParaRPr lang="pt-BR" dirty="0"/>
          </a:p>
        </p:txBody>
      </p:sp>
    </p:spTree>
    <p:extLst>
      <p:ext uri="{BB962C8B-B14F-4D97-AF65-F5344CB8AC3E}">
        <p14:creationId xmlns:p14="http://schemas.microsoft.com/office/powerpoint/2010/main" val="3398996369"/>
      </p:ext>
    </p:extLst>
  </p:cSld>
  <p:clrMapOvr>
    <a:masterClrMapping/>
  </p:clrMapOvr>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0051D4E-012E-4A52-A199-CA838D78739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5458520-47D2-4D28-80DF-9250B48EA3B0}"/>
              </a:ext>
            </a:extLst>
          </p:cNvPr>
          <p:cNvSpPr>
            <a:spLocks noGrp="1"/>
          </p:cNvSpPr>
          <p:nvPr>
            <p:ph idx="1"/>
          </p:nvPr>
        </p:nvSpPr>
        <p:spPr/>
        <p:txBody>
          <a:bodyPr/>
          <a:lstStyle/>
          <a:p>
            <a:pPr marL="0" lvl="0" indent="0">
              <a:buNone/>
            </a:pPr>
            <a:r>
              <a:rPr lang="pt-BR" sz="2800" dirty="0"/>
              <a:t>TEMAS LIGADOS A LEIS E COSTUMES, com </a:t>
            </a:r>
            <a:r>
              <a:rPr lang="pt-BR" sz="2800" dirty="0">
                <a:solidFill>
                  <a:srgbClr val="FF0000"/>
                </a:solidFill>
              </a:rPr>
              <a:t>10% de chances </a:t>
            </a:r>
            <a:r>
              <a:rPr lang="pt-BR" sz="2800" dirty="0"/>
              <a:t>de cair. Exemplo:</a:t>
            </a:r>
          </a:p>
          <a:p>
            <a:pPr marL="0" lvl="0" indent="0">
              <a:buNone/>
            </a:pPr>
            <a:endParaRPr lang="pt-BR" sz="2800" dirty="0"/>
          </a:p>
          <a:p>
            <a:pPr marL="0" lvl="0" indent="0">
              <a:buNone/>
            </a:pPr>
            <a:r>
              <a:rPr lang="pt-BR" sz="2800" dirty="0"/>
              <a:t>Tema de 2013 que abordou os efeitos da implantação da Lei seca no Brasil.</a:t>
            </a:r>
          </a:p>
          <a:p>
            <a:endParaRPr lang="pt-BR" dirty="0"/>
          </a:p>
        </p:txBody>
      </p:sp>
    </p:spTree>
    <p:extLst>
      <p:ext uri="{BB962C8B-B14F-4D97-AF65-F5344CB8AC3E}">
        <p14:creationId xmlns:p14="http://schemas.microsoft.com/office/powerpoint/2010/main" val="2023181324"/>
      </p:ext>
    </p:extLst>
  </p:cSld>
  <p:clrMapOvr>
    <a:masterClrMapping/>
  </p:clrMapOvr>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BACDF22-A19B-451C-90EC-6436662CEDD9}"/>
              </a:ext>
            </a:extLst>
          </p:cNvPr>
          <p:cNvSpPr>
            <a:spLocks noGrp="1"/>
          </p:cNvSpPr>
          <p:nvPr>
            <p:ph type="title"/>
          </p:nvPr>
        </p:nvSpPr>
        <p:spPr/>
        <p:txBody>
          <a:bodyPr/>
          <a:lstStyle/>
          <a:p>
            <a:pPr algn="ctr"/>
            <a:r>
              <a:rPr lang="pt-BR" b="1" dirty="0"/>
              <a:t>RESUMINDO</a:t>
            </a:r>
          </a:p>
        </p:txBody>
      </p:sp>
      <p:sp>
        <p:nvSpPr>
          <p:cNvPr id="3" name="Espaço Reservado para Conteúdo 2">
            <a:extLst>
              <a:ext uri="{FF2B5EF4-FFF2-40B4-BE49-F238E27FC236}">
                <a16:creationId xmlns:a16="http://schemas.microsoft.com/office/drawing/2014/main" id="{EAB0E8DE-B41A-498C-BAD4-73D2725BB067}"/>
              </a:ext>
            </a:extLst>
          </p:cNvPr>
          <p:cNvSpPr>
            <a:spLocks noGrp="1"/>
          </p:cNvSpPr>
          <p:nvPr>
            <p:ph idx="1"/>
          </p:nvPr>
        </p:nvSpPr>
        <p:spPr/>
        <p:txBody>
          <a:bodyPr>
            <a:normAutofit/>
          </a:bodyPr>
          <a:lstStyle/>
          <a:p>
            <a:pPr marL="0" indent="0">
              <a:buNone/>
            </a:pPr>
            <a:endParaRPr lang="pt-BR" dirty="0"/>
          </a:p>
          <a:p>
            <a:pPr marL="0" indent="0" algn="just">
              <a:buNone/>
            </a:pPr>
            <a:r>
              <a:rPr lang="pt-BR" sz="2800" dirty="0"/>
              <a:t>Adivinhar o tema da redação do ENEM ninguém adivinha, mas em síntese, esse estudo mostra que, temas ligados às minorias discriminadas, bem como a problemas éticos e sociais, têm 80% de chances de cair. Já é uma boa pista do que pode vir no dia da prova de redação.</a:t>
            </a:r>
          </a:p>
          <a:p>
            <a:endParaRPr lang="pt-BR" dirty="0"/>
          </a:p>
        </p:txBody>
      </p:sp>
    </p:spTree>
    <p:extLst>
      <p:ext uri="{BB962C8B-B14F-4D97-AF65-F5344CB8AC3E}">
        <p14:creationId xmlns:p14="http://schemas.microsoft.com/office/powerpoint/2010/main" val="823060612"/>
      </p:ext>
    </p:extLst>
  </p:cSld>
  <p:clrMapOvr>
    <a:masterClrMapping/>
  </p:clrMapOvr>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334B39A-99A4-47DC-A3F0-83E0B6CDDA4C}"/>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8F61EC99-B432-465B-8FFC-FEED9DC7D63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2050" name="Picture 2" descr="Resultado de imagem para REDAÃÃO">
            <a:extLst>
              <a:ext uri="{FF2B5EF4-FFF2-40B4-BE49-F238E27FC236}">
                <a16:creationId xmlns:a16="http://schemas.microsoft.com/office/drawing/2014/main" id="{F01D06ED-C40F-486E-861F-73FA9C9B6C23}"/>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9372663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8C167E-4B46-4692-BF73-4EC48872D72B}"/>
              </a:ext>
            </a:extLst>
          </p:cNvPr>
          <p:cNvSpPr>
            <a:spLocks noGrp="1"/>
          </p:cNvSpPr>
          <p:nvPr>
            <p:ph type="title"/>
          </p:nvPr>
        </p:nvSpPr>
        <p:spPr/>
        <p:txBody>
          <a:bodyPr>
            <a:normAutofit fontScale="90000"/>
          </a:bodyPr>
          <a:lstStyle/>
          <a:p>
            <a:pPr algn="ctr"/>
            <a:r>
              <a:rPr lang="pt-BR" b="1" dirty="0">
                <a:solidFill>
                  <a:srgbClr val="0070C0"/>
                </a:solidFill>
              </a:rPr>
              <a:t>AULA 03 – AS SETE CARACTERÍSTICAS DE UMA REDAÇÃO NOTA 1000</a:t>
            </a:r>
            <a:br>
              <a:rPr lang="pt-BR" dirty="0">
                <a:solidFill>
                  <a:srgbClr val="0070C0"/>
                </a:solidFill>
              </a:rPr>
            </a:br>
            <a:endParaRPr lang="pt-BR" dirty="0">
              <a:solidFill>
                <a:srgbClr val="0070C0"/>
              </a:solidFill>
            </a:endParaRPr>
          </a:p>
        </p:txBody>
      </p:sp>
      <p:sp>
        <p:nvSpPr>
          <p:cNvPr id="3" name="Espaço Reservado para Conteúdo 2">
            <a:extLst>
              <a:ext uri="{FF2B5EF4-FFF2-40B4-BE49-F238E27FC236}">
                <a16:creationId xmlns:a16="http://schemas.microsoft.com/office/drawing/2014/main" id="{B5E900A1-C3C5-4D46-9A28-EF9EF4F5EA50}"/>
              </a:ext>
            </a:extLst>
          </p:cNvPr>
          <p:cNvSpPr>
            <a:spLocks noGrp="1"/>
          </p:cNvSpPr>
          <p:nvPr>
            <p:ph idx="1"/>
          </p:nvPr>
        </p:nvSpPr>
        <p:spPr>
          <a:xfrm>
            <a:off x="1451579" y="2015732"/>
            <a:ext cx="9603275" cy="3922224"/>
          </a:xfrm>
        </p:spPr>
        <p:txBody>
          <a:bodyPr>
            <a:normAutofit/>
          </a:bodyPr>
          <a:lstStyle/>
          <a:p>
            <a:pPr marL="0" indent="0" algn="r">
              <a:buNone/>
            </a:pPr>
            <a:r>
              <a:rPr lang="pt-BR" dirty="0"/>
              <a:t>PARA REFLETIR</a:t>
            </a:r>
          </a:p>
          <a:p>
            <a:pPr marL="0" indent="0" algn="r">
              <a:buNone/>
            </a:pPr>
            <a:r>
              <a:rPr lang="pt-BR" i="1" dirty="0"/>
              <a:t>Uma palavra escrita é semelhante a uma pérola. (</a:t>
            </a:r>
            <a:r>
              <a:rPr lang="pt-BR" i="1" dirty="0">
                <a:hlinkClick r:id="rId2">
                  <a:extLst>
                    <a:ext uri="{A12FA001-AC4F-418D-AE19-62706E023703}">
                      <ahyp:hlinkClr xmlns:ahyp="http://schemas.microsoft.com/office/drawing/2018/hyperlinkcolor" val="tx"/>
                    </a:ext>
                  </a:extLst>
                </a:hlinkClick>
              </a:rPr>
              <a:t>Johann Goethe</a:t>
            </a:r>
            <a:r>
              <a:rPr lang="pt-BR" i="1" dirty="0"/>
              <a:t>)</a:t>
            </a:r>
            <a:endParaRPr lang="pt-BR" dirty="0"/>
          </a:p>
          <a:p>
            <a:pPr marL="0" indent="0">
              <a:buNone/>
            </a:pPr>
            <a:r>
              <a:rPr lang="pt-BR" i="1" dirty="0"/>
              <a:t> </a:t>
            </a:r>
            <a:endParaRPr lang="pt-BR" dirty="0"/>
          </a:p>
          <a:p>
            <a:pPr marL="0" indent="0">
              <a:buNone/>
            </a:pPr>
            <a:endParaRPr lang="pt-BR" dirty="0"/>
          </a:p>
          <a:p>
            <a:pPr marL="0" indent="0" algn="just">
              <a:buNone/>
            </a:pPr>
            <a:r>
              <a:rPr lang="pt-BR" sz="2800" dirty="0"/>
              <a:t>Objetivo:  Ao final desta aula o estudante deverá ser capaz de identificar as sete características que são comuns a todas as redações que tiraram nota 1000 no ENEM.</a:t>
            </a:r>
          </a:p>
          <a:p>
            <a:endParaRPr lang="pt-BR" dirty="0"/>
          </a:p>
        </p:txBody>
      </p:sp>
    </p:spTree>
    <p:extLst>
      <p:ext uri="{BB962C8B-B14F-4D97-AF65-F5344CB8AC3E}">
        <p14:creationId xmlns:p14="http://schemas.microsoft.com/office/powerpoint/2010/main" val="2827518021"/>
      </p:ext>
    </p:extLst>
  </p:cSld>
  <p:clrMapOvr>
    <a:masterClrMapping/>
  </p:clrMapOvr>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9065C52-A184-4044-9383-7ACC0034F37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41655DCA-A4E5-4E6A-855D-274BB342DD47}"/>
              </a:ext>
            </a:extLst>
          </p:cNvPr>
          <p:cNvSpPr>
            <a:spLocks noGrp="1"/>
          </p:cNvSpPr>
          <p:nvPr>
            <p:ph idx="1"/>
          </p:nvPr>
        </p:nvSpPr>
        <p:spPr>
          <a:xfrm>
            <a:off x="1451579" y="2015732"/>
            <a:ext cx="9603275" cy="4037749"/>
          </a:xfrm>
        </p:spPr>
        <p:txBody>
          <a:bodyPr>
            <a:normAutofit lnSpcReduction="10000"/>
          </a:bodyPr>
          <a:lstStyle/>
          <a:p>
            <a:pPr marL="0" indent="0" algn="just">
              <a:buNone/>
            </a:pPr>
            <a:r>
              <a:rPr lang="pt-BR" sz="2800" dirty="0"/>
              <a:t>É bastante curioso notar que as redações nota 1000 no ENEM, mesmo feitas por alunos de estados distantes um do outro e que nunca sequer se conheceram, </a:t>
            </a:r>
            <a:r>
              <a:rPr lang="pt-BR" sz="2800" dirty="0">
                <a:solidFill>
                  <a:srgbClr val="FF0000"/>
                </a:solidFill>
              </a:rPr>
              <a:t>possuem muitas características em comum.</a:t>
            </a:r>
            <a:r>
              <a:rPr lang="pt-BR" sz="2800" dirty="0"/>
              <a:t> Nesta aula vamos mostrar que existem sete características que aparecem em todas as redações que tiram nota máxima. Para demonstrar isso vamos utilizar o exemplo de redações que tiraram nota 1000 no ENEM dos últimos dois anos. Vamos lá então:</a:t>
            </a:r>
          </a:p>
          <a:p>
            <a:endParaRPr lang="pt-BR" dirty="0"/>
          </a:p>
        </p:txBody>
      </p:sp>
    </p:spTree>
    <p:extLst>
      <p:ext uri="{BB962C8B-B14F-4D97-AF65-F5344CB8AC3E}">
        <p14:creationId xmlns:p14="http://schemas.microsoft.com/office/powerpoint/2010/main" val="92648685"/>
      </p:ext>
    </p:extLst>
  </p:cSld>
  <p:clrMapOvr>
    <a:masterClrMapping/>
  </p:clrMapOvr>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467A33-3DA9-445D-A3EB-41B5C21DC573}"/>
              </a:ext>
            </a:extLst>
          </p:cNvPr>
          <p:cNvSpPr>
            <a:spLocks noGrp="1"/>
          </p:cNvSpPr>
          <p:nvPr>
            <p:ph type="title"/>
          </p:nvPr>
        </p:nvSpPr>
        <p:spPr>
          <a:xfrm>
            <a:off x="1451579" y="349957"/>
            <a:ext cx="9603275" cy="1275644"/>
          </a:xfrm>
        </p:spPr>
        <p:txBody>
          <a:bodyPr>
            <a:normAutofit/>
          </a:bodyPr>
          <a:lstStyle/>
          <a:p>
            <a:pPr algn="ctr"/>
            <a:br>
              <a:rPr lang="pt-BR" b="1" dirty="0"/>
            </a:br>
            <a:r>
              <a:rPr lang="pt-BR" sz="5400" b="1" dirty="0"/>
              <a:t>PROGRAMA DO CURSO</a:t>
            </a:r>
          </a:p>
        </p:txBody>
      </p:sp>
      <p:pic>
        <p:nvPicPr>
          <p:cNvPr id="4" name="TRILHA 10">
            <a:hlinkClick r:id="" action="ppaction://media"/>
            <a:extLst>
              <a:ext uri="{FF2B5EF4-FFF2-40B4-BE49-F238E27FC236}">
                <a16:creationId xmlns:a16="http://schemas.microsoft.com/office/drawing/2014/main" id="{89C5AA82-3F36-4802-BE18-55E86FDD8DA9}"/>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9218" name="Picture 2" descr="Resultado de imagem para sala de aula">
            <a:extLst>
              <a:ext uri="{FF2B5EF4-FFF2-40B4-BE49-F238E27FC236}">
                <a16:creationId xmlns:a16="http://schemas.microsoft.com/office/drawing/2014/main" id="{52EA031D-F782-4215-B4FA-48BCA9AFA08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2977"/>
            <a:ext cx="12192000" cy="419946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594112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9FF48A9-EB78-45A0-9ED7-DBD22DCCDCDE}"/>
              </a:ext>
            </a:extLst>
          </p:cNvPr>
          <p:cNvSpPr>
            <a:spLocks noGrp="1"/>
          </p:cNvSpPr>
          <p:nvPr>
            <p:ph type="title"/>
          </p:nvPr>
        </p:nvSpPr>
        <p:spPr/>
        <p:txBody>
          <a:bodyPr>
            <a:normAutofit fontScale="90000"/>
          </a:bodyPr>
          <a:lstStyle/>
          <a:p>
            <a:pPr algn="ctr"/>
            <a:r>
              <a:rPr lang="pt-BR" b="1" dirty="0"/>
              <a:t>Característica nº 01</a:t>
            </a:r>
            <a:r>
              <a:rPr lang="pt-BR" dirty="0"/>
              <a:t>: </a:t>
            </a:r>
            <a:r>
              <a:rPr lang="pt-BR" b="1" dirty="0"/>
              <a:t>Na Estrutura da Redação</a:t>
            </a:r>
            <a:br>
              <a:rPr lang="pt-BR" dirty="0"/>
            </a:br>
            <a:endParaRPr lang="pt-BR" dirty="0"/>
          </a:p>
        </p:txBody>
      </p:sp>
      <p:sp>
        <p:nvSpPr>
          <p:cNvPr id="3" name="Espaço Reservado para Conteúdo 2">
            <a:extLst>
              <a:ext uri="{FF2B5EF4-FFF2-40B4-BE49-F238E27FC236}">
                <a16:creationId xmlns:a16="http://schemas.microsoft.com/office/drawing/2014/main" id="{1F2F9F07-7585-4BF4-A185-B221F5E4C866}"/>
              </a:ext>
            </a:extLst>
          </p:cNvPr>
          <p:cNvSpPr>
            <a:spLocks noGrp="1"/>
          </p:cNvSpPr>
          <p:nvPr>
            <p:ph idx="1"/>
          </p:nvPr>
        </p:nvSpPr>
        <p:spPr>
          <a:xfrm>
            <a:off x="1451579" y="2015731"/>
            <a:ext cx="9603275" cy="4373779"/>
          </a:xfrm>
        </p:spPr>
        <p:txBody>
          <a:bodyPr>
            <a:normAutofit fontScale="62500" lnSpcReduction="20000"/>
          </a:bodyPr>
          <a:lstStyle/>
          <a:p>
            <a:pPr marL="0" indent="0" algn="just">
              <a:buNone/>
            </a:pPr>
            <a:r>
              <a:rPr lang="pt-BR" sz="3400" dirty="0"/>
              <a:t>Essa é bem visível; todas essas redações possuem quatro parágrafos. O primeiro parágrafo é a </a:t>
            </a:r>
            <a:r>
              <a:rPr lang="pt-BR" sz="3400" b="1" dirty="0">
                <a:solidFill>
                  <a:srgbClr val="FF0000"/>
                </a:solidFill>
              </a:rPr>
              <a:t>Introdução</a:t>
            </a:r>
            <a:r>
              <a:rPr lang="pt-BR" sz="3400" b="1" dirty="0"/>
              <a:t>,</a:t>
            </a:r>
            <a:r>
              <a:rPr lang="pt-BR" sz="3400" dirty="0"/>
              <a:t> o segundo e terceiro fazem parte do </a:t>
            </a:r>
            <a:r>
              <a:rPr lang="pt-BR" sz="3400" b="1" dirty="0">
                <a:solidFill>
                  <a:srgbClr val="FF0000"/>
                </a:solidFill>
              </a:rPr>
              <a:t>Desenvolvimento</a:t>
            </a:r>
            <a:r>
              <a:rPr lang="pt-BR" sz="3400" dirty="0"/>
              <a:t> e o quarto é a </a:t>
            </a:r>
            <a:r>
              <a:rPr lang="pt-BR" sz="3400" b="1" dirty="0">
                <a:solidFill>
                  <a:srgbClr val="FF0000"/>
                </a:solidFill>
              </a:rPr>
              <a:t>Conclusão</a:t>
            </a:r>
            <a:r>
              <a:rPr lang="pt-BR" sz="3400" dirty="0"/>
              <a:t>. Você já sabe que toda redação se divide em Introdução, Desenvolvimento e Conclusão, não é isso mesmo? </a:t>
            </a:r>
          </a:p>
          <a:p>
            <a:pPr marL="0" lvl="0" indent="0" algn="just">
              <a:buNone/>
            </a:pPr>
            <a:endParaRPr lang="pt-BR" sz="2400" dirty="0"/>
          </a:p>
          <a:p>
            <a:pPr marL="0" lvl="0" indent="0" algn="just">
              <a:buNone/>
            </a:pPr>
            <a:endParaRPr lang="pt-BR" sz="2400" dirty="0"/>
          </a:p>
          <a:p>
            <a:pPr marL="0" lvl="0" indent="0" algn="just">
              <a:buNone/>
            </a:pPr>
            <a:r>
              <a:rPr lang="pt-BR" sz="2900" i="1" dirty="0"/>
              <a:t>Bom, por via das dúvidas vamos revisar: a Introdução, é onde você diz o que vai escrever, o Desenvolvimento é onde se expõe a ideias e as defende com base em fatos e conceitos que são do seu conhecimento e a Conclusão é onde se propõe uma solução para o problema que o tema da redação levanta. Repetimos: é muito importante prestar bem atenção no tema, ler e reler antes de começar a escrever e perder ali alguns minutos tentando entendê-lo da melhor forma possível. Esses minutinhos que você perde fazendo isso na verdade vão lhe um grande ganho no final.</a:t>
            </a:r>
          </a:p>
          <a:p>
            <a:pPr marL="0" indent="0" algn="just">
              <a:buNone/>
            </a:pPr>
            <a:r>
              <a:rPr lang="pt-BR" sz="2900" i="1" dirty="0"/>
              <a:t> </a:t>
            </a:r>
          </a:p>
          <a:p>
            <a:endParaRPr lang="pt-BR" dirty="0"/>
          </a:p>
        </p:txBody>
      </p:sp>
    </p:spTree>
    <p:extLst>
      <p:ext uri="{BB962C8B-B14F-4D97-AF65-F5344CB8AC3E}">
        <p14:creationId xmlns:p14="http://schemas.microsoft.com/office/powerpoint/2010/main" val="2115665620"/>
      </p:ext>
    </p:extLst>
  </p:cSld>
  <p:clrMapOvr>
    <a:masterClrMapping/>
  </p:clrMapOvr>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FDB32DB-E3EE-4776-84D6-FDA7DE44C38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C965170-FB3D-4350-B298-6871FFF22B41}"/>
              </a:ext>
            </a:extLst>
          </p:cNvPr>
          <p:cNvSpPr>
            <a:spLocks noGrp="1"/>
          </p:cNvSpPr>
          <p:nvPr>
            <p:ph idx="1"/>
          </p:nvPr>
        </p:nvSpPr>
        <p:spPr>
          <a:xfrm>
            <a:off x="1451579" y="2015732"/>
            <a:ext cx="9603275" cy="3910935"/>
          </a:xfrm>
        </p:spPr>
        <p:txBody>
          <a:bodyPr>
            <a:normAutofit/>
          </a:bodyPr>
          <a:lstStyle/>
          <a:p>
            <a:pPr marL="0" lvl="0" indent="0" algn="just">
              <a:buNone/>
            </a:pPr>
            <a:r>
              <a:rPr lang="pt-BR" sz="2800" b="1" dirty="0"/>
              <a:t>Característica nº 02: Na Introdução</a:t>
            </a:r>
          </a:p>
          <a:p>
            <a:pPr marL="0" lvl="0" indent="0" algn="just">
              <a:buNone/>
            </a:pPr>
            <a:endParaRPr lang="pt-BR" sz="2800" b="1" dirty="0"/>
          </a:p>
          <a:p>
            <a:pPr marL="0" lvl="0" indent="0" algn="just">
              <a:buNone/>
            </a:pPr>
            <a:r>
              <a:rPr lang="pt-BR" sz="2800" dirty="0"/>
              <a:t>A introdução sempre começa com uma </a:t>
            </a:r>
            <a:r>
              <a:rPr lang="pt-BR" sz="2800" dirty="0">
                <a:solidFill>
                  <a:srgbClr val="FF0000"/>
                </a:solidFill>
              </a:rPr>
              <a:t>frase famosa, um dado histórico, uma formula filosófica, um conhecimento literário ou uma Lei importante,</a:t>
            </a:r>
            <a:r>
              <a:rPr lang="pt-BR" sz="2800" dirty="0"/>
              <a:t> e sempre termina com o autor mostrando interesse em resolver o problema que o tema da redação sugere. </a:t>
            </a:r>
            <a:endParaRPr lang="pt-BR" dirty="0"/>
          </a:p>
        </p:txBody>
      </p:sp>
    </p:spTree>
    <p:extLst>
      <p:ext uri="{BB962C8B-B14F-4D97-AF65-F5344CB8AC3E}">
        <p14:creationId xmlns:p14="http://schemas.microsoft.com/office/powerpoint/2010/main" val="44051138"/>
      </p:ext>
    </p:extLst>
  </p:cSld>
  <p:clrMapOvr>
    <a:masterClrMapping/>
  </p:clrMapOvr>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673C01D-18CD-40EF-A504-D4AD14FBB99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5FB7817A-E3B0-4790-8C03-01B0054E51C4}"/>
              </a:ext>
            </a:extLst>
          </p:cNvPr>
          <p:cNvSpPr>
            <a:spLocks noGrp="1"/>
          </p:cNvSpPr>
          <p:nvPr>
            <p:ph idx="1"/>
          </p:nvPr>
        </p:nvSpPr>
        <p:spPr>
          <a:xfrm>
            <a:off x="1451579" y="2015732"/>
            <a:ext cx="9603275" cy="3865779"/>
          </a:xfrm>
        </p:spPr>
        <p:txBody>
          <a:bodyPr>
            <a:normAutofit/>
          </a:bodyPr>
          <a:lstStyle/>
          <a:p>
            <a:pPr marL="0" lvl="0" indent="0" algn="just">
              <a:buNone/>
            </a:pPr>
            <a:r>
              <a:rPr lang="pt-BR" sz="2400" b="1" dirty="0"/>
              <a:t>Característica nº 03: No Desenvolvimento</a:t>
            </a:r>
          </a:p>
          <a:p>
            <a:pPr marL="0" lvl="0" indent="0" algn="just">
              <a:buNone/>
            </a:pPr>
            <a:endParaRPr lang="pt-BR" sz="2400" dirty="0"/>
          </a:p>
          <a:p>
            <a:pPr marL="0" lvl="0" indent="0" algn="just">
              <a:buNone/>
            </a:pPr>
            <a:r>
              <a:rPr lang="pt-BR" sz="2400" dirty="0"/>
              <a:t>O Desenvolvimento corresponde aos segundo e terceiro parágrafos. Nele, o estudante busca </a:t>
            </a:r>
            <a:r>
              <a:rPr lang="pt-BR" sz="2400" dirty="0">
                <a:solidFill>
                  <a:srgbClr val="FF0000"/>
                </a:solidFill>
              </a:rPr>
              <a:t>lembrar de informações, fatos e conceitos que são conhecimento,</a:t>
            </a:r>
            <a:r>
              <a:rPr lang="pt-BR" sz="2400" dirty="0"/>
              <a:t> procurando relacionar tudo isso  com o tema da redação, na tentativa de apresentar seu ponto de vista fundamentado que possa convencer o leitor de que sua ideia tem lógica e é aceitável. </a:t>
            </a:r>
          </a:p>
          <a:p>
            <a:endParaRPr lang="pt-BR" dirty="0"/>
          </a:p>
        </p:txBody>
      </p:sp>
    </p:spTree>
    <p:extLst>
      <p:ext uri="{BB962C8B-B14F-4D97-AF65-F5344CB8AC3E}">
        <p14:creationId xmlns:p14="http://schemas.microsoft.com/office/powerpoint/2010/main" val="1625082721"/>
      </p:ext>
    </p:extLst>
  </p:cSld>
  <p:clrMapOvr>
    <a:masterClrMapping/>
  </p:clrMapOvr>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5E481E4-F8DA-4F98-A9D9-026E474A88E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46E4AE91-B25B-4976-A5EE-EDA483222C40}"/>
              </a:ext>
            </a:extLst>
          </p:cNvPr>
          <p:cNvSpPr>
            <a:spLocks noGrp="1"/>
          </p:cNvSpPr>
          <p:nvPr>
            <p:ph idx="1"/>
          </p:nvPr>
        </p:nvSpPr>
        <p:spPr/>
        <p:txBody>
          <a:bodyPr>
            <a:normAutofit/>
          </a:bodyPr>
          <a:lstStyle/>
          <a:p>
            <a:pPr marL="0" lvl="0" indent="0">
              <a:buNone/>
            </a:pPr>
            <a:r>
              <a:rPr lang="pt-BR" sz="2800" b="1" dirty="0"/>
              <a:t>Característica nº 04: Na Conclusão</a:t>
            </a:r>
            <a:endParaRPr lang="pt-BR" sz="2800" dirty="0"/>
          </a:p>
          <a:p>
            <a:pPr marL="0" indent="0">
              <a:buNone/>
            </a:pPr>
            <a:endParaRPr lang="pt-BR" sz="2800" dirty="0"/>
          </a:p>
          <a:p>
            <a:pPr marL="0" indent="0">
              <a:buNone/>
            </a:pPr>
            <a:r>
              <a:rPr lang="pt-BR" sz="2800" dirty="0"/>
              <a:t>Na conclusão, sempre é apresentada uma proposta de </a:t>
            </a:r>
            <a:r>
              <a:rPr lang="pt-BR" sz="2800" dirty="0">
                <a:solidFill>
                  <a:srgbClr val="FF0000"/>
                </a:solidFill>
              </a:rPr>
              <a:t>solução para o problema</a:t>
            </a:r>
            <a:r>
              <a:rPr lang="pt-BR" sz="2800" dirty="0"/>
              <a:t> que está contido no tema da redação. </a:t>
            </a:r>
          </a:p>
        </p:txBody>
      </p:sp>
    </p:spTree>
    <p:extLst>
      <p:ext uri="{BB962C8B-B14F-4D97-AF65-F5344CB8AC3E}">
        <p14:creationId xmlns:p14="http://schemas.microsoft.com/office/powerpoint/2010/main" val="1183897556"/>
      </p:ext>
    </p:extLst>
  </p:cSld>
  <p:clrMapOvr>
    <a:masterClrMapping/>
  </p:clrMapOvr>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E8D523B-B7C3-421C-A66B-481C0A1E92E2}"/>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9C6FBA4-9967-4E6B-851B-39C15539A3BF}"/>
              </a:ext>
            </a:extLst>
          </p:cNvPr>
          <p:cNvSpPr>
            <a:spLocks noGrp="1"/>
          </p:cNvSpPr>
          <p:nvPr>
            <p:ph idx="1"/>
          </p:nvPr>
        </p:nvSpPr>
        <p:spPr>
          <a:xfrm>
            <a:off x="1451579" y="2015732"/>
            <a:ext cx="9603275" cy="3854490"/>
          </a:xfrm>
        </p:spPr>
        <p:txBody>
          <a:bodyPr>
            <a:normAutofit/>
          </a:bodyPr>
          <a:lstStyle/>
          <a:p>
            <a:pPr marL="0" lvl="0" indent="0" algn="just">
              <a:buNone/>
            </a:pPr>
            <a:r>
              <a:rPr lang="pt-BR" sz="2800" b="1" dirty="0"/>
              <a:t>Característica n° 05: No fechamento</a:t>
            </a:r>
          </a:p>
          <a:p>
            <a:pPr marL="0" lvl="0" indent="0" algn="just">
              <a:buNone/>
            </a:pPr>
            <a:endParaRPr lang="pt-BR" sz="2800" dirty="0"/>
          </a:p>
          <a:p>
            <a:pPr marL="0" indent="0" algn="just">
              <a:buNone/>
            </a:pPr>
            <a:r>
              <a:rPr lang="pt-BR" sz="2800" dirty="0"/>
              <a:t>Para ficar melhor ainda, algumas redações ainda utilizam um arremate final para encerrar o texto. O segredo, neste caso, é utilizar um argumento final que possa </a:t>
            </a:r>
            <a:r>
              <a:rPr lang="pt-BR" sz="2800" dirty="0">
                <a:solidFill>
                  <a:srgbClr val="FF0000"/>
                </a:solidFill>
              </a:rPr>
              <a:t>“fechar com chave de ouro” a frase que foi utilizada no começo da redação. </a:t>
            </a:r>
          </a:p>
        </p:txBody>
      </p:sp>
    </p:spTree>
    <p:extLst>
      <p:ext uri="{BB962C8B-B14F-4D97-AF65-F5344CB8AC3E}">
        <p14:creationId xmlns:p14="http://schemas.microsoft.com/office/powerpoint/2010/main" val="4273143892"/>
      </p:ext>
    </p:extLst>
  </p:cSld>
  <p:clrMapOvr>
    <a:masterClrMapping/>
  </p:clrMapOvr>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25A7E0E-1BCD-4E72-A468-6EB77EF33408}"/>
              </a:ext>
            </a:extLst>
          </p:cNvPr>
          <p:cNvSpPr>
            <a:spLocks noGrp="1"/>
          </p:cNvSpPr>
          <p:nvPr>
            <p:ph type="title"/>
          </p:nvPr>
        </p:nvSpPr>
        <p:spPr/>
        <p:txBody>
          <a:bodyPr>
            <a:normAutofit fontScale="90000"/>
          </a:bodyPr>
          <a:lstStyle/>
          <a:p>
            <a:pPr algn="ctr"/>
            <a:r>
              <a:rPr lang="pt-BR" b="1" dirty="0"/>
              <a:t>Característica nº 06: Nas normas da Língua Portuguesa</a:t>
            </a:r>
            <a:br>
              <a:rPr lang="pt-BR" sz="2000" dirty="0"/>
            </a:br>
            <a:endParaRPr lang="pt-BR" dirty="0"/>
          </a:p>
        </p:txBody>
      </p:sp>
      <p:sp>
        <p:nvSpPr>
          <p:cNvPr id="3" name="Espaço Reservado para Conteúdo 2">
            <a:extLst>
              <a:ext uri="{FF2B5EF4-FFF2-40B4-BE49-F238E27FC236}">
                <a16:creationId xmlns:a16="http://schemas.microsoft.com/office/drawing/2014/main" id="{492A6C6D-8FE0-4BBB-805C-9974D56350C5}"/>
              </a:ext>
            </a:extLst>
          </p:cNvPr>
          <p:cNvSpPr>
            <a:spLocks noGrp="1"/>
          </p:cNvSpPr>
          <p:nvPr>
            <p:ph idx="1"/>
          </p:nvPr>
        </p:nvSpPr>
        <p:spPr>
          <a:xfrm>
            <a:off x="1451579" y="2015732"/>
            <a:ext cx="9603275" cy="3831912"/>
          </a:xfrm>
        </p:spPr>
        <p:txBody>
          <a:bodyPr>
            <a:normAutofit/>
          </a:bodyPr>
          <a:lstStyle/>
          <a:p>
            <a:pPr marL="457200" lvl="1" indent="0" algn="just">
              <a:buNone/>
            </a:pPr>
            <a:r>
              <a:rPr lang="pt-BR" sz="2400" dirty="0"/>
              <a:t>Em todas as redações nota 1000, o estudante demonstrou ter </a:t>
            </a:r>
            <a:r>
              <a:rPr lang="pt-BR" sz="2400" dirty="0">
                <a:solidFill>
                  <a:srgbClr val="FF0000"/>
                </a:solidFill>
              </a:rPr>
              <a:t>domínio da norma culta da Língua Portuguesa..., </a:t>
            </a:r>
            <a:r>
              <a:rPr lang="pt-BR" sz="2400" dirty="0"/>
              <a:t>mas, o segredo aqui é que não é preciso decorar aquela infinidade de regras da gramática. </a:t>
            </a:r>
          </a:p>
          <a:p>
            <a:pPr marL="0" indent="0" algn="just">
              <a:buNone/>
            </a:pPr>
            <a:endParaRPr lang="pt-BR" sz="2400" dirty="0"/>
          </a:p>
          <a:p>
            <a:pPr marL="457200" lvl="1" indent="0" algn="just">
              <a:buNone/>
            </a:pPr>
            <a:r>
              <a:rPr lang="pt-BR" sz="2400" dirty="0"/>
              <a:t>Para dominar bem a norma culta numa redação do ENEM, basta saber três coisas: </a:t>
            </a:r>
            <a:r>
              <a:rPr lang="pt-BR" sz="2400" dirty="0">
                <a:solidFill>
                  <a:srgbClr val="FF0000"/>
                </a:solidFill>
              </a:rPr>
              <a:t>concordância, sinônimos e ortografia</a:t>
            </a:r>
            <a:r>
              <a:rPr lang="pt-BR" sz="2400" dirty="0"/>
              <a:t>. Em outras palavras: saber aplicar o plural de palavras e expressões, ter vocabulário para não repetir palavras e escrever corretamente.</a:t>
            </a:r>
          </a:p>
          <a:p>
            <a:endParaRPr lang="pt-BR" dirty="0"/>
          </a:p>
        </p:txBody>
      </p:sp>
    </p:spTree>
    <p:extLst>
      <p:ext uri="{BB962C8B-B14F-4D97-AF65-F5344CB8AC3E}">
        <p14:creationId xmlns:p14="http://schemas.microsoft.com/office/powerpoint/2010/main" val="3501424846"/>
      </p:ext>
    </p:extLst>
  </p:cSld>
  <p:clrMapOvr>
    <a:masterClrMapping/>
  </p:clrMapOvr>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C2DE86F-0286-42B8-8D70-AA5D845E7841}"/>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8D3D8327-7D41-467B-9AD6-3E1B6ED53378}"/>
              </a:ext>
            </a:extLst>
          </p:cNvPr>
          <p:cNvSpPr>
            <a:spLocks noGrp="1"/>
          </p:cNvSpPr>
          <p:nvPr>
            <p:ph idx="1"/>
          </p:nvPr>
        </p:nvSpPr>
        <p:spPr>
          <a:xfrm>
            <a:off x="1451579" y="2015732"/>
            <a:ext cx="9603275" cy="3899646"/>
          </a:xfrm>
        </p:spPr>
        <p:txBody>
          <a:bodyPr>
            <a:normAutofit/>
          </a:bodyPr>
          <a:lstStyle/>
          <a:p>
            <a:pPr marL="0" lvl="0" indent="0" algn="just">
              <a:buNone/>
            </a:pPr>
            <a:r>
              <a:rPr lang="pt-BR" sz="2400" b="1" dirty="0"/>
              <a:t>Característica nº 07: Na coerência das ideias</a:t>
            </a:r>
          </a:p>
          <a:p>
            <a:pPr marL="0" lvl="0" indent="0" algn="just">
              <a:buNone/>
            </a:pPr>
            <a:endParaRPr lang="pt-BR" sz="2400" dirty="0"/>
          </a:p>
          <a:p>
            <a:pPr marL="0" indent="0" algn="just">
              <a:buNone/>
            </a:pPr>
            <a:r>
              <a:rPr lang="pt-BR" sz="2400" dirty="0"/>
              <a:t>O  aluno precisa demonstrar que sabe juntar bem as ideias, ou seja, falar coisa com coisa, sem perder o sentido e a coerência. Para isso, o segredo é fazer uso dos famosos operadores argumentativos, ou seja, de expressões como </a:t>
            </a:r>
            <a:r>
              <a:rPr lang="pt-BR" sz="2400" dirty="0">
                <a:solidFill>
                  <a:srgbClr val="FF0000"/>
                </a:solidFill>
              </a:rPr>
              <a:t>“desse modo”, “portanto”, “assim sendo</a:t>
            </a:r>
            <a:r>
              <a:rPr lang="pt-BR" sz="2400" dirty="0"/>
              <a:t>” e </a:t>
            </a:r>
            <a:r>
              <a:rPr lang="pt-BR" sz="2400" dirty="0" err="1"/>
              <a:t>etc</a:t>
            </a:r>
            <a:r>
              <a:rPr lang="pt-BR" sz="2400" dirty="0"/>
              <a:t>, as quais não deixam o argumento cair. </a:t>
            </a:r>
          </a:p>
        </p:txBody>
      </p:sp>
    </p:spTree>
    <p:extLst>
      <p:ext uri="{BB962C8B-B14F-4D97-AF65-F5344CB8AC3E}">
        <p14:creationId xmlns:p14="http://schemas.microsoft.com/office/powerpoint/2010/main" val="974567565"/>
      </p:ext>
    </p:extLst>
  </p:cSld>
  <p:clrMapOvr>
    <a:masterClrMapping/>
  </p:clrMapOvr>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B060EB2-4F18-4341-8D62-C1E656CF1652}"/>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1670B087-03CD-4177-8154-A17BE425B19E}"/>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3074" name="Picture 2" descr="Resultado de imagem para COMEÃO">
            <a:extLst>
              <a:ext uri="{FF2B5EF4-FFF2-40B4-BE49-F238E27FC236}">
                <a16:creationId xmlns:a16="http://schemas.microsoft.com/office/drawing/2014/main" id="{20E1046A-4CAA-418F-A196-955A94ADCBA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48096683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CA469A-D7D9-45C5-AC41-91F2FF6E281F}"/>
              </a:ext>
            </a:extLst>
          </p:cNvPr>
          <p:cNvSpPr>
            <a:spLocks noGrp="1"/>
          </p:cNvSpPr>
          <p:nvPr>
            <p:ph type="title"/>
          </p:nvPr>
        </p:nvSpPr>
        <p:spPr/>
        <p:txBody>
          <a:bodyPr>
            <a:normAutofit fontScale="90000"/>
          </a:bodyPr>
          <a:lstStyle/>
          <a:p>
            <a:pPr algn="ctr"/>
            <a:r>
              <a:rPr lang="pt-BR" b="1" dirty="0"/>
              <a:t>AULA 04: COMO FAZER A INTRODUÇÃO</a:t>
            </a:r>
            <a:br>
              <a:rPr lang="pt-BR" dirty="0"/>
            </a:br>
            <a:r>
              <a:rPr lang="pt-BR" b="1" dirty="0"/>
              <a:t> </a:t>
            </a:r>
            <a:br>
              <a:rPr lang="pt-BR" dirty="0"/>
            </a:br>
            <a:endParaRPr lang="pt-BR" dirty="0"/>
          </a:p>
        </p:txBody>
      </p:sp>
      <p:sp>
        <p:nvSpPr>
          <p:cNvPr id="3" name="Espaço Reservado para Conteúdo 2">
            <a:extLst>
              <a:ext uri="{FF2B5EF4-FFF2-40B4-BE49-F238E27FC236}">
                <a16:creationId xmlns:a16="http://schemas.microsoft.com/office/drawing/2014/main" id="{2942EC5D-638C-4928-ACE3-46D7221FE59C}"/>
              </a:ext>
            </a:extLst>
          </p:cNvPr>
          <p:cNvSpPr>
            <a:spLocks noGrp="1"/>
          </p:cNvSpPr>
          <p:nvPr>
            <p:ph idx="1"/>
          </p:nvPr>
        </p:nvSpPr>
        <p:spPr>
          <a:xfrm>
            <a:off x="1451579" y="2015732"/>
            <a:ext cx="9603275" cy="4037749"/>
          </a:xfrm>
        </p:spPr>
        <p:txBody>
          <a:bodyPr>
            <a:normAutofit fontScale="92500" lnSpcReduction="20000"/>
          </a:bodyPr>
          <a:lstStyle/>
          <a:p>
            <a:pPr marL="0" indent="0" algn="r">
              <a:buNone/>
            </a:pPr>
            <a:r>
              <a:rPr lang="pt-BR" i="1" dirty="0">
                <a:solidFill>
                  <a:srgbClr val="00B050"/>
                </a:solidFill>
              </a:rPr>
              <a:t>PARA REFLETIR</a:t>
            </a:r>
          </a:p>
          <a:p>
            <a:pPr marL="0" indent="0" algn="r">
              <a:buNone/>
            </a:pPr>
            <a:r>
              <a:rPr lang="pt-BR" i="1" dirty="0">
                <a:solidFill>
                  <a:srgbClr val="00B050"/>
                </a:solidFill>
              </a:rPr>
              <a:t>Eu sei o preço do sucesso: dedicação, trabalho duro, e uma incessante devoção às coisas que você quer ver acontecer (Frank Wright – Arquiteto norte-americano)</a:t>
            </a:r>
          </a:p>
          <a:p>
            <a:pPr marL="0" indent="0">
              <a:buNone/>
            </a:pPr>
            <a:endParaRPr lang="pt-BR" dirty="0">
              <a:solidFill>
                <a:srgbClr val="00B050"/>
              </a:solidFill>
            </a:endParaRPr>
          </a:p>
          <a:p>
            <a:pPr marL="0" indent="0">
              <a:buNone/>
            </a:pPr>
            <a:endParaRPr lang="pt-BR" dirty="0">
              <a:solidFill>
                <a:srgbClr val="00B050"/>
              </a:solidFill>
            </a:endParaRPr>
          </a:p>
          <a:p>
            <a:pPr marL="0" indent="0" algn="just">
              <a:buNone/>
            </a:pPr>
            <a:r>
              <a:rPr lang="pt-BR" sz="2800" b="1" dirty="0"/>
              <a:t>Objetivo:</a:t>
            </a:r>
            <a:r>
              <a:rPr lang="pt-BR" sz="2800" dirty="0"/>
              <a:t> Ao final desta aula o estudante deverá ser capaz de saber o que é, como é composta e como se faz a Introdução de uma redação do ENEM.</a:t>
            </a:r>
          </a:p>
          <a:p>
            <a:pPr marL="0" indent="0" algn="just">
              <a:buNone/>
            </a:pPr>
            <a:r>
              <a:rPr lang="pt-BR" sz="2800" dirty="0"/>
              <a:t> </a:t>
            </a:r>
          </a:p>
          <a:p>
            <a:endParaRPr lang="pt-BR" dirty="0"/>
          </a:p>
        </p:txBody>
      </p:sp>
    </p:spTree>
    <p:extLst>
      <p:ext uri="{BB962C8B-B14F-4D97-AF65-F5344CB8AC3E}">
        <p14:creationId xmlns:p14="http://schemas.microsoft.com/office/powerpoint/2010/main" val="3724184455"/>
      </p:ext>
    </p:extLst>
  </p:cSld>
  <p:clrMapOvr>
    <a:masterClrMapping/>
  </p:clrMapOvr>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DC595FF-E397-4F58-B5AA-D1B58EA43607}"/>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9521EED-16DB-4B03-B0BE-98DFD9FF3B35}"/>
              </a:ext>
            </a:extLst>
          </p:cNvPr>
          <p:cNvSpPr>
            <a:spLocks noGrp="1"/>
          </p:cNvSpPr>
          <p:nvPr>
            <p:ph idx="1"/>
          </p:nvPr>
        </p:nvSpPr>
        <p:spPr/>
        <p:txBody>
          <a:bodyPr/>
          <a:lstStyle/>
          <a:p>
            <a:pPr marL="0" indent="0">
              <a:buNone/>
            </a:pPr>
            <a:endParaRPr lang="pt-BR" dirty="0"/>
          </a:p>
          <a:p>
            <a:pPr marL="0" indent="0" algn="just">
              <a:buNone/>
            </a:pPr>
            <a:r>
              <a:rPr lang="pt-BR" sz="2800" dirty="0"/>
              <a:t>Como já vimos, a Introdução é o primeiro parágrafo da redação. É aquela parte na qual se apresenta o tema que será desenvolvido e se mostra a disposição de apresentar uma solução para o problema que o tema sugere.</a:t>
            </a:r>
          </a:p>
          <a:p>
            <a:endParaRPr lang="pt-BR" dirty="0"/>
          </a:p>
        </p:txBody>
      </p:sp>
    </p:spTree>
    <p:extLst>
      <p:ext uri="{BB962C8B-B14F-4D97-AF65-F5344CB8AC3E}">
        <p14:creationId xmlns:p14="http://schemas.microsoft.com/office/powerpoint/2010/main" val="3119202843"/>
      </p:ext>
    </p:extLst>
  </p:cSld>
  <p:clrMapOvr>
    <a:masterClrMapping/>
  </p:clrMapOvr>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3482A55-F467-4904-A52E-6B6A068FFB7D}"/>
              </a:ext>
            </a:extLst>
          </p:cNvPr>
          <p:cNvSpPr>
            <a:spLocks noGrp="1"/>
          </p:cNvSpPr>
          <p:nvPr>
            <p:ph type="title"/>
          </p:nvPr>
        </p:nvSpPr>
        <p:spPr>
          <a:xfrm>
            <a:off x="1451579" y="474133"/>
            <a:ext cx="9603275" cy="1379621"/>
          </a:xfrm>
        </p:spPr>
        <p:txBody>
          <a:bodyPr>
            <a:normAutofit fontScale="90000"/>
          </a:bodyPr>
          <a:lstStyle/>
          <a:p>
            <a:pPr algn="ctr"/>
            <a:br>
              <a:rPr lang="pt-BR" dirty="0"/>
            </a:br>
            <a:r>
              <a:rPr lang="pt-BR" b="1" dirty="0"/>
              <a:t>AULA 01 – CRITÉRIOS DE AVALIAÇÃO DA REDAÇÃO DO ENEM</a:t>
            </a:r>
            <a:br>
              <a:rPr lang="pt-BR" dirty="0"/>
            </a:br>
            <a:endParaRPr lang="pt-BR" dirty="0"/>
          </a:p>
        </p:txBody>
      </p:sp>
      <p:pic>
        <p:nvPicPr>
          <p:cNvPr id="4" name="TRILHA 10">
            <a:hlinkClick r:id="" action="ppaction://media"/>
            <a:extLst>
              <a:ext uri="{FF2B5EF4-FFF2-40B4-BE49-F238E27FC236}">
                <a16:creationId xmlns:a16="http://schemas.microsoft.com/office/drawing/2014/main" id="{A62A77D6-DA43-49B7-863B-7D2855D6F837}"/>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821113"/>
            <a:ext cx="609600" cy="609600"/>
          </a:xfrm>
        </p:spPr>
      </p:pic>
      <p:pic>
        <p:nvPicPr>
          <p:cNvPr id="2050" name="Picture 2" descr="Resultado de imagem para avaliaÃ§Ã£o">
            <a:extLst>
              <a:ext uri="{FF2B5EF4-FFF2-40B4-BE49-F238E27FC236}">
                <a16:creationId xmlns:a16="http://schemas.microsoft.com/office/drawing/2014/main" id="{E5C7A68F-033E-4582-83AB-1DEA85710EAE}"/>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2977"/>
            <a:ext cx="12192000" cy="4188179"/>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11270974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6863411-E7E5-429E-BA8B-06054D9CAA99}"/>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50F1606A-0083-43B2-B4EF-7A1F0D09BBBE}"/>
              </a:ext>
            </a:extLst>
          </p:cNvPr>
          <p:cNvSpPr>
            <a:spLocks noGrp="1"/>
          </p:cNvSpPr>
          <p:nvPr>
            <p:ph idx="1"/>
          </p:nvPr>
        </p:nvSpPr>
        <p:spPr/>
        <p:txBody>
          <a:bodyPr>
            <a:normAutofit fontScale="92500" lnSpcReduction="10000"/>
          </a:bodyPr>
          <a:lstStyle/>
          <a:p>
            <a:pPr marL="0" indent="0" algn="just">
              <a:buNone/>
            </a:pPr>
            <a:r>
              <a:rPr lang="pt-BR" sz="2800" dirty="0"/>
              <a:t>Vamos mostrar como se faz a Introdução, partindo do exemplo de redações que tiraram a nota mais alta possível. Claro, temos que nos basear pelo que exemplo de quem tirou nota 1000 no ENEM. Lembramos que, no último módulo deste Curso, trazemos um arquivo em PDF com dez redações nota 1000 para você possa conhecê-las na íntegra. </a:t>
            </a:r>
          </a:p>
          <a:p>
            <a:pPr marL="0" indent="0" algn="just">
              <a:buNone/>
            </a:pPr>
            <a:r>
              <a:rPr lang="pt-BR" sz="2800" dirty="0"/>
              <a:t> </a:t>
            </a:r>
          </a:p>
          <a:p>
            <a:endParaRPr lang="pt-BR" dirty="0"/>
          </a:p>
        </p:txBody>
      </p:sp>
    </p:spTree>
    <p:extLst>
      <p:ext uri="{BB962C8B-B14F-4D97-AF65-F5344CB8AC3E}">
        <p14:creationId xmlns:p14="http://schemas.microsoft.com/office/powerpoint/2010/main" val="3693724499"/>
      </p:ext>
    </p:extLst>
  </p:cSld>
  <p:clrMapOvr>
    <a:masterClrMapping/>
  </p:clrMapOvr>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0C76FDC-97F2-4B77-942F-53B7452B5B9B}"/>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3566273-4EA2-46C9-A5F8-2B486CEEFDA2}"/>
              </a:ext>
            </a:extLst>
          </p:cNvPr>
          <p:cNvSpPr>
            <a:spLocks noGrp="1"/>
          </p:cNvSpPr>
          <p:nvPr>
            <p:ph idx="1"/>
          </p:nvPr>
        </p:nvSpPr>
        <p:spPr/>
        <p:txBody>
          <a:bodyPr/>
          <a:lstStyle/>
          <a:p>
            <a:pPr marL="0" indent="0">
              <a:buNone/>
            </a:pPr>
            <a:endParaRPr lang="pt-BR" dirty="0"/>
          </a:p>
          <a:p>
            <a:pPr marL="0" indent="0" algn="just">
              <a:buNone/>
            </a:pPr>
            <a:r>
              <a:rPr lang="pt-BR" sz="2800" dirty="0"/>
              <a:t>Também dissemos, lá atrás que, as redações nota 1000, começam na sua introdução sempre com </a:t>
            </a:r>
            <a:r>
              <a:rPr lang="pt-BR" sz="2800" b="1" i="1" dirty="0">
                <a:solidFill>
                  <a:srgbClr val="FF0000"/>
                </a:solidFill>
              </a:rPr>
              <a:t>frases famosas, dados históricos, formulações filosóficas, conhecimentos literários ou citação de Leis importantes.</a:t>
            </a:r>
            <a:r>
              <a:rPr lang="pt-BR" sz="2800" dirty="0">
                <a:solidFill>
                  <a:srgbClr val="FF0000"/>
                </a:solidFill>
              </a:rPr>
              <a:t> </a:t>
            </a:r>
            <a:r>
              <a:rPr lang="pt-BR" sz="2800" dirty="0"/>
              <a:t>Pois bem, vamos ver como isso apareceu nas redações que vimos:</a:t>
            </a:r>
          </a:p>
          <a:p>
            <a:endParaRPr lang="pt-BR" dirty="0"/>
          </a:p>
        </p:txBody>
      </p:sp>
    </p:spTree>
    <p:extLst>
      <p:ext uri="{BB962C8B-B14F-4D97-AF65-F5344CB8AC3E}">
        <p14:creationId xmlns:p14="http://schemas.microsoft.com/office/powerpoint/2010/main" val="596696656"/>
      </p:ext>
    </p:extLst>
  </p:cSld>
  <p:clrMapOvr>
    <a:masterClrMapping/>
  </p:clrMapOvr>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B72B7B8-9C41-42B3-A998-2B96A5C9B3D3}"/>
              </a:ext>
            </a:extLst>
          </p:cNvPr>
          <p:cNvSpPr>
            <a:spLocks noGrp="1"/>
          </p:cNvSpPr>
          <p:nvPr>
            <p:ph type="title"/>
          </p:nvPr>
        </p:nvSpPr>
        <p:spPr/>
        <p:txBody>
          <a:bodyPr/>
          <a:lstStyle/>
          <a:p>
            <a:r>
              <a:rPr lang="pt-BR" b="1" dirty="0"/>
              <a:t>Começando com frases famosas:</a:t>
            </a:r>
            <a:br>
              <a:rPr lang="pt-BR" sz="2000" dirty="0"/>
            </a:br>
            <a:endParaRPr lang="pt-BR" dirty="0"/>
          </a:p>
        </p:txBody>
      </p:sp>
      <p:sp>
        <p:nvSpPr>
          <p:cNvPr id="3" name="Espaço Reservado para Conteúdo 2">
            <a:extLst>
              <a:ext uri="{FF2B5EF4-FFF2-40B4-BE49-F238E27FC236}">
                <a16:creationId xmlns:a16="http://schemas.microsoft.com/office/drawing/2014/main" id="{D1582029-77D4-45D0-BC1D-DBED8A56F303}"/>
              </a:ext>
            </a:extLst>
          </p:cNvPr>
          <p:cNvSpPr>
            <a:spLocks noGrp="1"/>
          </p:cNvSpPr>
          <p:nvPr>
            <p:ph idx="1"/>
          </p:nvPr>
        </p:nvSpPr>
        <p:spPr>
          <a:xfrm>
            <a:off x="1451579" y="2020711"/>
            <a:ext cx="9603275" cy="3445634"/>
          </a:xfrm>
        </p:spPr>
        <p:txBody>
          <a:bodyPr/>
          <a:lstStyle/>
          <a:p>
            <a:pPr marL="457200" lvl="1" indent="0" algn="ctr">
              <a:buNone/>
            </a:pPr>
            <a:endParaRPr lang="pt-BR" dirty="0"/>
          </a:p>
          <a:p>
            <a:pPr marL="457200" lvl="1" indent="0" algn="ctr">
              <a:buNone/>
            </a:pPr>
            <a:r>
              <a:rPr lang="pt-BR" sz="2800" b="1" dirty="0"/>
              <a:t>Redação de Tamyres Vieira:</a:t>
            </a:r>
          </a:p>
          <a:p>
            <a:pPr marL="457200" lvl="1" indent="0" algn="ctr">
              <a:buNone/>
            </a:pPr>
            <a:endParaRPr lang="pt-BR" sz="2800" dirty="0"/>
          </a:p>
          <a:p>
            <a:pPr marL="0" indent="0">
              <a:buNone/>
            </a:pPr>
            <a:r>
              <a:rPr lang="pt-BR" sz="2800" i="1" dirty="0"/>
              <a:t>“É mais fácil desintegrar um átomo que um preconceito”. Com essa frase, Albert Einstein....”</a:t>
            </a:r>
          </a:p>
          <a:p>
            <a:pPr marL="0" indent="0">
              <a:buNone/>
            </a:pPr>
            <a:endParaRPr lang="pt-BR" sz="2800" i="1" dirty="0"/>
          </a:p>
          <a:p>
            <a:pPr marL="0" indent="0">
              <a:buNone/>
            </a:pPr>
            <a:endParaRPr lang="pt-BR" sz="2800" dirty="0"/>
          </a:p>
          <a:p>
            <a:endParaRPr lang="pt-BR" dirty="0"/>
          </a:p>
        </p:txBody>
      </p:sp>
    </p:spTree>
    <p:extLst>
      <p:ext uri="{BB962C8B-B14F-4D97-AF65-F5344CB8AC3E}">
        <p14:creationId xmlns:p14="http://schemas.microsoft.com/office/powerpoint/2010/main" val="167383143"/>
      </p:ext>
    </p:extLst>
  </p:cSld>
  <p:clrMapOvr>
    <a:masterClrMapping/>
  </p:clrMapOvr>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55CA4A5-733E-41A5-B93D-944F6B0A016F}"/>
              </a:ext>
            </a:extLst>
          </p:cNvPr>
          <p:cNvSpPr>
            <a:spLocks noGrp="1"/>
          </p:cNvSpPr>
          <p:nvPr>
            <p:ph type="title"/>
          </p:nvPr>
        </p:nvSpPr>
        <p:spPr/>
        <p:txBody>
          <a:bodyPr/>
          <a:lstStyle/>
          <a:p>
            <a:pPr algn="ctr"/>
            <a:r>
              <a:rPr lang="pt-BR" b="1" dirty="0"/>
              <a:t>Começando com dados históricos</a:t>
            </a:r>
            <a:br>
              <a:rPr lang="pt-BR" sz="2000" dirty="0"/>
            </a:br>
            <a:endParaRPr lang="pt-BR" dirty="0"/>
          </a:p>
        </p:txBody>
      </p:sp>
      <p:sp>
        <p:nvSpPr>
          <p:cNvPr id="3" name="Espaço Reservado para Conteúdo 2">
            <a:extLst>
              <a:ext uri="{FF2B5EF4-FFF2-40B4-BE49-F238E27FC236}">
                <a16:creationId xmlns:a16="http://schemas.microsoft.com/office/drawing/2014/main" id="{26578B4A-FEC3-4877-853F-9B6EED671163}"/>
              </a:ext>
            </a:extLst>
          </p:cNvPr>
          <p:cNvSpPr>
            <a:spLocks noGrp="1"/>
          </p:cNvSpPr>
          <p:nvPr>
            <p:ph idx="1"/>
          </p:nvPr>
        </p:nvSpPr>
        <p:spPr/>
        <p:txBody>
          <a:bodyPr>
            <a:normAutofit fontScale="92500" lnSpcReduction="20000"/>
          </a:bodyPr>
          <a:lstStyle/>
          <a:p>
            <a:pPr marL="457200" lvl="1" indent="0">
              <a:buNone/>
            </a:pPr>
            <a:r>
              <a:rPr lang="pt-BR" sz="2400" b="1" dirty="0"/>
              <a:t>Redação de Desirée Abade:</a:t>
            </a:r>
          </a:p>
          <a:p>
            <a:pPr marL="0" indent="0">
              <a:buNone/>
            </a:pPr>
            <a:r>
              <a:rPr lang="pt-BR" sz="2400" i="1" dirty="0"/>
              <a:t>“Em meados do século passado, o escritor austríaco Stefan Zweig mudou-se para o Brasil devido à perseguição nazista na Europa...”</a:t>
            </a:r>
          </a:p>
          <a:p>
            <a:endParaRPr lang="pt-BR" sz="2400" i="1" dirty="0"/>
          </a:p>
          <a:p>
            <a:pPr marL="0" indent="0">
              <a:buNone/>
            </a:pPr>
            <a:endParaRPr lang="pt-BR" sz="2400" dirty="0"/>
          </a:p>
          <a:p>
            <a:pPr marL="457200" lvl="1" indent="0">
              <a:buNone/>
            </a:pPr>
            <a:r>
              <a:rPr lang="pt-BR" sz="2400" b="1" dirty="0"/>
              <a:t>Redação de Thais Fonseca:</a:t>
            </a:r>
          </a:p>
          <a:p>
            <a:pPr marL="0" indent="0">
              <a:buNone/>
            </a:pPr>
            <a:r>
              <a:rPr lang="pt-BR" sz="2400" i="1" dirty="0"/>
              <a:t>“Na mitologia grega, Sísifo foi condenado por Zeus a rolar uma enorme pedra morro acima eternamente...”</a:t>
            </a:r>
            <a:endParaRPr lang="pt-BR" sz="2400" dirty="0"/>
          </a:p>
          <a:p>
            <a:endParaRPr lang="pt-BR" dirty="0"/>
          </a:p>
        </p:txBody>
      </p:sp>
    </p:spTree>
    <p:extLst>
      <p:ext uri="{BB962C8B-B14F-4D97-AF65-F5344CB8AC3E}">
        <p14:creationId xmlns:p14="http://schemas.microsoft.com/office/powerpoint/2010/main" val="3954801944"/>
      </p:ext>
    </p:extLst>
  </p:cSld>
  <p:clrMapOvr>
    <a:masterClrMapping/>
  </p:clrMapOvr>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B3EB1C6-DA13-44D8-BC21-D7C216F8F2B5}"/>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A03AD9F-192A-410C-A8BB-74ECD0604E72}"/>
              </a:ext>
            </a:extLst>
          </p:cNvPr>
          <p:cNvSpPr>
            <a:spLocks noGrp="1"/>
          </p:cNvSpPr>
          <p:nvPr>
            <p:ph idx="1"/>
          </p:nvPr>
        </p:nvSpPr>
        <p:spPr/>
        <p:txBody>
          <a:bodyPr>
            <a:normAutofit lnSpcReduction="10000"/>
          </a:bodyPr>
          <a:lstStyle/>
          <a:p>
            <a:pPr marL="457200" lvl="1" indent="0">
              <a:buNone/>
            </a:pPr>
            <a:r>
              <a:rPr lang="pt-BR" sz="2400" b="1" dirty="0"/>
              <a:t>Redação de Larissa Fernandes:</a:t>
            </a:r>
          </a:p>
          <a:p>
            <a:pPr marL="0" indent="0">
              <a:buNone/>
            </a:pPr>
            <a:r>
              <a:rPr lang="pt-BR" sz="2400" i="1" dirty="0"/>
              <a:t>“A Declaração Universal dos Direitos Humanos – promulgada em 1948 pela ONU – assegura a todos os indivíduos o direito à educação...”</a:t>
            </a:r>
          </a:p>
          <a:p>
            <a:pPr marL="0" indent="0">
              <a:buNone/>
            </a:pPr>
            <a:endParaRPr lang="pt-BR" sz="2400" dirty="0"/>
          </a:p>
          <a:p>
            <a:pPr marL="457200" lvl="1" indent="0">
              <a:buNone/>
            </a:pPr>
            <a:r>
              <a:rPr lang="pt-BR" sz="2400" b="1" dirty="0"/>
              <a:t>Redação de Beatriz Albino:</a:t>
            </a:r>
          </a:p>
          <a:p>
            <a:pPr marL="0" indent="0">
              <a:buNone/>
            </a:pPr>
            <a:r>
              <a:rPr lang="pt-BR" sz="2400" i="1" dirty="0"/>
              <a:t>“Durante o século XIX, a vinda da Família Real ao Brasil trouxe consigo a modernização do país...”</a:t>
            </a:r>
            <a:endParaRPr lang="pt-BR" sz="2400" dirty="0"/>
          </a:p>
          <a:p>
            <a:endParaRPr lang="pt-BR" dirty="0"/>
          </a:p>
        </p:txBody>
      </p:sp>
    </p:spTree>
    <p:extLst>
      <p:ext uri="{BB962C8B-B14F-4D97-AF65-F5344CB8AC3E}">
        <p14:creationId xmlns:p14="http://schemas.microsoft.com/office/powerpoint/2010/main" val="2960151734"/>
      </p:ext>
    </p:extLst>
  </p:cSld>
  <p:clrMapOvr>
    <a:masterClrMapping/>
  </p:clrMapOvr>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C7C0C35-718B-4071-8008-21311AF5460B}"/>
              </a:ext>
            </a:extLst>
          </p:cNvPr>
          <p:cNvSpPr>
            <a:spLocks noGrp="1"/>
          </p:cNvSpPr>
          <p:nvPr>
            <p:ph type="title"/>
          </p:nvPr>
        </p:nvSpPr>
        <p:spPr/>
        <p:txBody>
          <a:bodyPr>
            <a:normAutofit fontScale="90000"/>
          </a:bodyPr>
          <a:lstStyle/>
          <a:p>
            <a:pPr algn="ctr"/>
            <a:r>
              <a:rPr lang="pt-BR" b="1" dirty="0"/>
              <a:t>Começando com formulações filosóficas</a:t>
            </a:r>
            <a:br>
              <a:rPr lang="pt-BR" sz="2000" dirty="0"/>
            </a:br>
            <a:endParaRPr lang="pt-BR" dirty="0"/>
          </a:p>
        </p:txBody>
      </p:sp>
      <p:sp>
        <p:nvSpPr>
          <p:cNvPr id="3" name="Espaço Reservado para Conteúdo 2">
            <a:extLst>
              <a:ext uri="{FF2B5EF4-FFF2-40B4-BE49-F238E27FC236}">
                <a16:creationId xmlns:a16="http://schemas.microsoft.com/office/drawing/2014/main" id="{9B5A9226-D8CD-4387-9F92-7009E9A1362B}"/>
              </a:ext>
            </a:extLst>
          </p:cNvPr>
          <p:cNvSpPr>
            <a:spLocks noGrp="1"/>
          </p:cNvSpPr>
          <p:nvPr>
            <p:ph idx="1"/>
          </p:nvPr>
        </p:nvSpPr>
        <p:spPr>
          <a:xfrm>
            <a:off x="1451579" y="2015732"/>
            <a:ext cx="9603275" cy="3877068"/>
          </a:xfrm>
        </p:spPr>
        <p:txBody>
          <a:bodyPr>
            <a:normAutofit/>
          </a:bodyPr>
          <a:lstStyle/>
          <a:p>
            <a:pPr marL="457200" lvl="1" indent="0">
              <a:buNone/>
            </a:pPr>
            <a:r>
              <a:rPr lang="pt-BR" sz="2400" b="1" dirty="0"/>
              <a:t>Redação de Matheus Rosi:</a:t>
            </a:r>
          </a:p>
          <a:p>
            <a:pPr marL="0" indent="0">
              <a:buNone/>
            </a:pPr>
            <a:r>
              <a:rPr lang="pt-BR" sz="2400" i="1" dirty="0"/>
              <a:t>“Segundo o pensamento de Claude Lévi-Strauss, a interpretação adequada do coletivo ocorre...”</a:t>
            </a:r>
          </a:p>
          <a:p>
            <a:pPr marL="0" indent="0">
              <a:buNone/>
            </a:pPr>
            <a:endParaRPr lang="pt-BR" sz="2400" dirty="0"/>
          </a:p>
          <a:p>
            <a:pPr marL="457200" lvl="1" indent="0">
              <a:buNone/>
            </a:pPr>
            <a:r>
              <a:rPr lang="pt-BR" sz="2400" b="1" dirty="0"/>
              <a:t>Redação de Allan de Castro:</a:t>
            </a:r>
          </a:p>
          <a:p>
            <a:pPr marL="0" indent="0">
              <a:buNone/>
            </a:pPr>
            <a:r>
              <a:rPr lang="pt-BR" sz="2400" i="1" dirty="0"/>
              <a:t>“Sob a perspectiva filosófica de São Tomás de Aquino, todos os indivíduos de uma sociedade democrática possuem a mesma importância...”</a:t>
            </a:r>
            <a:endParaRPr lang="pt-BR" sz="2400" dirty="0"/>
          </a:p>
          <a:p>
            <a:endParaRPr lang="pt-BR" dirty="0"/>
          </a:p>
        </p:txBody>
      </p:sp>
    </p:spTree>
    <p:extLst>
      <p:ext uri="{BB962C8B-B14F-4D97-AF65-F5344CB8AC3E}">
        <p14:creationId xmlns:p14="http://schemas.microsoft.com/office/powerpoint/2010/main" val="1556262779"/>
      </p:ext>
    </p:extLst>
  </p:cSld>
  <p:clrMapOvr>
    <a:masterClrMapping/>
  </p:clrMapOvr>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75DF63D-82B1-47DD-AF12-A225F6DDE791}"/>
              </a:ext>
            </a:extLst>
          </p:cNvPr>
          <p:cNvSpPr>
            <a:spLocks noGrp="1"/>
          </p:cNvSpPr>
          <p:nvPr>
            <p:ph type="title"/>
          </p:nvPr>
        </p:nvSpPr>
        <p:spPr/>
        <p:txBody>
          <a:bodyPr>
            <a:normAutofit fontScale="90000"/>
          </a:bodyPr>
          <a:lstStyle/>
          <a:p>
            <a:pPr algn="ctr"/>
            <a:r>
              <a:rPr lang="pt-BR" b="1" dirty="0"/>
              <a:t>Começando com conhecimentos literários</a:t>
            </a:r>
            <a:br>
              <a:rPr lang="pt-BR" sz="2000" dirty="0"/>
            </a:br>
            <a:endParaRPr lang="pt-BR" dirty="0"/>
          </a:p>
        </p:txBody>
      </p:sp>
      <p:sp>
        <p:nvSpPr>
          <p:cNvPr id="3" name="Espaço Reservado para Conteúdo 2">
            <a:extLst>
              <a:ext uri="{FF2B5EF4-FFF2-40B4-BE49-F238E27FC236}">
                <a16:creationId xmlns:a16="http://schemas.microsoft.com/office/drawing/2014/main" id="{DA7A1A86-E994-4988-B660-3528A500A379}"/>
              </a:ext>
            </a:extLst>
          </p:cNvPr>
          <p:cNvSpPr>
            <a:spLocks noGrp="1"/>
          </p:cNvSpPr>
          <p:nvPr>
            <p:ph idx="1"/>
          </p:nvPr>
        </p:nvSpPr>
        <p:spPr/>
        <p:txBody>
          <a:bodyPr/>
          <a:lstStyle/>
          <a:p>
            <a:pPr marL="457200" lvl="1" indent="0">
              <a:buNone/>
            </a:pPr>
            <a:r>
              <a:rPr lang="pt-BR" sz="2800" b="1" dirty="0">
                <a:solidFill>
                  <a:srgbClr val="00B050"/>
                </a:solidFill>
              </a:rPr>
              <a:t>Redação de Isabella Barros:</a:t>
            </a:r>
          </a:p>
          <a:p>
            <a:pPr marL="457200" lvl="1" indent="0">
              <a:buNone/>
            </a:pPr>
            <a:endParaRPr lang="pt-BR" sz="2800" dirty="0"/>
          </a:p>
          <a:p>
            <a:pPr marL="0" indent="0">
              <a:buNone/>
            </a:pPr>
            <a:r>
              <a:rPr lang="pt-BR" sz="2800" i="1" dirty="0"/>
              <a:t>“Na obra “Memórias Póstumas de Brás Cubas”, o realista Machado de Assis expõe, por meio da repulsa do personagem principal...”</a:t>
            </a:r>
            <a:endParaRPr lang="pt-BR" sz="2800" dirty="0"/>
          </a:p>
          <a:p>
            <a:endParaRPr lang="pt-BR" dirty="0"/>
          </a:p>
        </p:txBody>
      </p:sp>
    </p:spTree>
    <p:extLst>
      <p:ext uri="{BB962C8B-B14F-4D97-AF65-F5344CB8AC3E}">
        <p14:creationId xmlns:p14="http://schemas.microsoft.com/office/powerpoint/2010/main" val="3150905016"/>
      </p:ext>
    </p:extLst>
  </p:cSld>
  <p:clrMapOvr>
    <a:masterClrMapping/>
  </p:clrMapOvr>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ADEF38-4021-4306-BA50-114638D1FDC7}"/>
              </a:ext>
            </a:extLst>
          </p:cNvPr>
          <p:cNvSpPr>
            <a:spLocks noGrp="1"/>
          </p:cNvSpPr>
          <p:nvPr>
            <p:ph type="title"/>
          </p:nvPr>
        </p:nvSpPr>
        <p:spPr/>
        <p:txBody>
          <a:bodyPr>
            <a:normAutofit fontScale="90000"/>
          </a:bodyPr>
          <a:lstStyle/>
          <a:p>
            <a:pPr algn="ctr"/>
            <a:r>
              <a:rPr lang="pt-BR" b="1" dirty="0"/>
              <a:t>Começando com a citação de Leis importantes</a:t>
            </a:r>
            <a:br>
              <a:rPr lang="pt-BR" sz="2000" dirty="0"/>
            </a:br>
            <a:endParaRPr lang="pt-BR" dirty="0"/>
          </a:p>
        </p:txBody>
      </p:sp>
      <p:sp>
        <p:nvSpPr>
          <p:cNvPr id="3" name="Espaço Reservado para Conteúdo 2">
            <a:extLst>
              <a:ext uri="{FF2B5EF4-FFF2-40B4-BE49-F238E27FC236}">
                <a16:creationId xmlns:a16="http://schemas.microsoft.com/office/drawing/2014/main" id="{018D6C71-FFDC-49CE-9551-1CC7A5B7F984}"/>
              </a:ext>
            </a:extLst>
          </p:cNvPr>
          <p:cNvSpPr>
            <a:spLocks noGrp="1"/>
          </p:cNvSpPr>
          <p:nvPr>
            <p:ph idx="1"/>
          </p:nvPr>
        </p:nvSpPr>
        <p:spPr/>
        <p:txBody>
          <a:bodyPr/>
          <a:lstStyle/>
          <a:p>
            <a:pPr marL="457200" lvl="1" indent="0">
              <a:buNone/>
            </a:pPr>
            <a:r>
              <a:rPr lang="pt-BR" sz="2800" b="1" dirty="0">
                <a:solidFill>
                  <a:srgbClr val="00B050"/>
                </a:solidFill>
              </a:rPr>
              <a:t>Redação de Giovanna Takahashi:</a:t>
            </a:r>
          </a:p>
          <a:p>
            <a:pPr marL="0" indent="0">
              <a:buNone/>
            </a:pPr>
            <a:endParaRPr lang="pt-BR" sz="2800" dirty="0"/>
          </a:p>
          <a:p>
            <a:pPr marL="0" indent="0">
              <a:buNone/>
            </a:pPr>
            <a:r>
              <a:rPr lang="pt-BR" sz="2800" dirty="0"/>
              <a:t>“</a:t>
            </a:r>
            <a:r>
              <a:rPr lang="pt-BR" sz="2800" i="1" dirty="0"/>
              <a:t>Segundo a atual Constituição Federal, o Brasil é um país de Estado laico, ou seja, a sociedade possui o direito de exercer qualquer religião...”</a:t>
            </a:r>
            <a:endParaRPr lang="pt-BR" sz="2800" dirty="0"/>
          </a:p>
          <a:p>
            <a:endParaRPr lang="pt-BR" dirty="0"/>
          </a:p>
        </p:txBody>
      </p:sp>
    </p:spTree>
    <p:extLst>
      <p:ext uri="{BB962C8B-B14F-4D97-AF65-F5344CB8AC3E}">
        <p14:creationId xmlns:p14="http://schemas.microsoft.com/office/powerpoint/2010/main" val="2795391116"/>
      </p:ext>
    </p:extLst>
  </p:cSld>
  <p:clrMapOvr>
    <a:masterClrMapping/>
  </p:clrMapOvr>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57CFBDC-1151-45DE-8959-D12444D9E4D7}"/>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81B89941-70F1-4E04-8766-5B11C969F24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4098" name="Picture 2" descr="Resultado de imagem para desenvolvimento">
            <a:extLst>
              <a:ext uri="{FF2B5EF4-FFF2-40B4-BE49-F238E27FC236}">
                <a16:creationId xmlns:a16="http://schemas.microsoft.com/office/drawing/2014/main" id="{00BFF3B2-077B-48E9-A5A4-2FCD7D503BA8}"/>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406399" y="112889"/>
            <a:ext cx="12513518" cy="674511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6740662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4E501A5-F14C-4078-9632-2165E52668CA}"/>
              </a:ext>
            </a:extLst>
          </p:cNvPr>
          <p:cNvSpPr>
            <a:spLocks noGrp="1"/>
          </p:cNvSpPr>
          <p:nvPr>
            <p:ph type="title"/>
          </p:nvPr>
        </p:nvSpPr>
        <p:spPr/>
        <p:txBody>
          <a:bodyPr>
            <a:normAutofit fontScale="90000"/>
          </a:bodyPr>
          <a:lstStyle/>
          <a:p>
            <a:pPr algn="ctr"/>
            <a:r>
              <a:rPr lang="pt-BR" b="1" dirty="0"/>
              <a:t>AULA 05: COMO FAZER O DESENVOLVIMENTO</a:t>
            </a:r>
            <a:br>
              <a:rPr lang="pt-BR" dirty="0"/>
            </a:br>
            <a:endParaRPr lang="pt-BR" dirty="0"/>
          </a:p>
        </p:txBody>
      </p:sp>
      <p:sp>
        <p:nvSpPr>
          <p:cNvPr id="3" name="Espaço Reservado para Conteúdo 2">
            <a:extLst>
              <a:ext uri="{FF2B5EF4-FFF2-40B4-BE49-F238E27FC236}">
                <a16:creationId xmlns:a16="http://schemas.microsoft.com/office/drawing/2014/main" id="{F69645CA-16BA-4CD3-A375-9019FB3050D1}"/>
              </a:ext>
            </a:extLst>
          </p:cNvPr>
          <p:cNvSpPr>
            <a:spLocks noGrp="1"/>
          </p:cNvSpPr>
          <p:nvPr>
            <p:ph idx="1"/>
          </p:nvPr>
        </p:nvSpPr>
        <p:spPr>
          <a:xfrm>
            <a:off x="1451579" y="2015732"/>
            <a:ext cx="9603275" cy="3945230"/>
          </a:xfrm>
        </p:spPr>
        <p:txBody>
          <a:bodyPr>
            <a:normAutofit/>
          </a:bodyPr>
          <a:lstStyle/>
          <a:p>
            <a:pPr marL="0" indent="0" algn="r">
              <a:buNone/>
            </a:pPr>
            <a:r>
              <a:rPr lang="pt-BR" i="1" dirty="0">
                <a:solidFill>
                  <a:srgbClr val="00B050"/>
                </a:solidFill>
              </a:rPr>
              <a:t>PARA REFLETIR</a:t>
            </a:r>
          </a:p>
          <a:p>
            <a:pPr marL="0" indent="0" algn="r">
              <a:buNone/>
            </a:pPr>
            <a:r>
              <a:rPr lang="pt-BR" i="1" dirty="0">
                <a:solidFill>
                  <a:srgbClr val="00B050"/>
                </a:solidFill>
              </a:rPr>
              <a:t>Muitas coisas não ousamos empreender por parecerem difíceis; entretanto, são difíceis porque não ousamos empreendê-las (Sêneca – Intelectual do Império romano)</a:t>
            </a:r>
          </a:p>
          <a:p>
            <a:pPr marL="0" indent="0">
              <a:buNone/>
            </a:pPr>
            <a:endParaRPr lang="pt-BR" b="1" dirty="0"/>
          </a:p>
          <a:p>
            <a:pPr marL="0" indent="0" algn="just">
              <a:buNone/>
            </a:pPr>
            <a:r>
              <a:rPr lang="pt-BR" sz="2800" b="1" dirty="0"/>
              <a:t>Objetivo:</a:t>
            </a:r>
            <a:r>
              <a:rPr lang="pt-BR" sz="2800" dirty="0"/>
              <a:t> Ao final desta aula o aluno deverá ser capaz de saber quais as partes que integram o Desenvolvimento de uma redação do ENEM, bem como ser capaz de fazê-lo.</a:t>
            </a:r>
          </a:p>
          <a:p>
            <a:pPr marL="0" indent="0" algn="just">
              <a:buNone/>
            </a:pPr>
            <a:endParaRPr lang="pt-BR" sz="2800" dirty="0"/>
          </a:p>
          <a:p>
            <a:endParaRPr lang="pt-BR" dirty="0"/>
          </a:p>
        </p:txBody>
      </p:sp>
    </p:spTree>
    <p:extLst>
      <p:ext uri="{BB962C8B-B14F-4D97-AF65-F5344CB8AC3E}">
        <p14:creationId xmlns:p14="http://schemas.microsoft.com/office/powerpoint/2010/main" val="1547985260"/>
      </p:ext>
    </p:extLst>
  </p:cSld>
  <p:clrMapOvr>
    <a:masterClrMapping/>
  </p:clrMapOvr>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74160D9-671E-41C0-9F73-467DD5566237}"/>
              </a:ext>
            </a:extLst>
          </p:cNvPr>
          <p:cNvSpPr>
            <a:spLocks noGrp="1"/>
          </p:cNvSpPr>
          <p:nvPr>
            <p:ph type="title"/>
          </p:nvPr>
        </p:nvSpPr>
        <p:spPr/>
        <p:txBody>
          <a:bodyPr>
            <a:normAutofit fontScale="90000"/>
          </a:bodyPr>
          <a:lstStyle/>
          <a:p>
            <a:pPr algn="ctr"/>
            <a:r>
              <a:rPr lang="pt-BR" b="1" dirty="0"/>
              <a:t>AULA 02 – OS TEMAS QUE MAIS CAEM NA REDAÇÃO DO ENEM</a:t>
            </a:r>
            <a:br>
              <a:rPr lang="pt-BR" dirty="0"/>
            </a:br>
            <a:endParaRPr lang="pt-BR" dirty="0"/>
          </a:p>
        </p:txBody>
      </p:sp>
      <p:pic>
        <p:nvPicPr>
          <p:cNvPr id="4" name="TRILHA 10">
            <a:hlinkClick r:id="" action="ppaction://media"/>
            <a:extLst>
              <a:ext uri="{FF2B5EF4-FFF2-40B4-BE49-F238E27FC236}">
                <a16:creationId xmlns:a16="http://schemas.microsoft.com/office/drawing/2014/main" id="{4F872151-4983-42E3-AD28-FF740BC92265}"/>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352800"/>
            <a:ext cx="609600" cy="692150"/>
          </a:xfrm>
        </p:spPr>
      </p:pic>
      <p:sp>
        <p:nvSpPr>
          <p:cNvPr id="5" name="AutoShape 2" descr="Resultado de imagem para temas de redaÃ§Ã£o enem 2018">
            <a:extLst>
              <a:ext uri="{FF2B5EF4-FFF2-40B4-BE49-F238E27FC236}">
                <a16:creationId xmlns:a16="http://schemas.microsoft.com/office/drawing/2014/main" id="{2FB15914-4453-40CA-8013-E7F7495E5901}"/>
              </a:ext>
            </a:extLst>
          </p:cNvPr>
          <p:cNvSpPr>
            <a:spLocks noChangeAspect="1" noChangeArrowheads="1"/>
          </p:cNvSpPr>
          <p:nvPr/>
        </p:nvSpPr>
        <p:spPr bwMode="auto">
          <a:xfrm>
            <a:off x="5943600" y="32766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6" name="AutoShape 4" descr="Resultado de imagem para temas de redaÃ§Ã£o enem 2018">
            <a:extLst>
              <a:ext uri="{FF2B5EF4-FFF2-40B4-BE49-F238E27FC236}">
                <a16:creationId xmlns:a16="http://schemas.microsoft.com/office/drawing/2014/main" id="{9BD172E0-A551-4E45-B8E9-90FCE69A878A}"/>
              </a:ext>
            </a:extLst>
          </p:cNvPr>
          <p:cNvSpPr>
            <a:spLocks noChangeAspect="1" noChangeArrowheads="1"/>
          </p:cNvSpPr>
          <p:nvPr/>
        </p:nvSpPr>
        <p:spPr bwMode="auto">
          <a:xfrm>
            <a:off x="6096000" y="34290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sp>
        <p:nvSpPr>
          <p:cNvPr id="7" name="AutoShape 6" descr="Resultado de imagem para temas de redaÃ§Ã£o enem 2018">
            <a:extLst>
              <a:ext uri="{FF2B5EF4-FFF2-40B4-BE49-F238E27FC236}">
                <a16:creationId xmlns:a16="http://schemas.microsoft.com/office/drawing/2014/main" id="{B76C7133-897A-4255-A896-875C3FAEEAB0}"/>
              </a:ext>
            </a:extLst>
          </p:cNvPr>
          <p:cNvSpPr>
            <a:spLocks noChangeAspect="1" noChangeArrowheads="1"/>
          </p:cNvSpPr>
          <p:nvPr/>
        </p:nvSpPr>
        <p:spPr bwMode="auto">
          <a:xfrm>
            <a:off x="6248400" y="3581400"/>
            <a:ext cx="304800" cy="304800"/>
          </a:xfrm>
          <a:prstGeom prst="rect">
            <a:avLst/>
          </a:prstGeom>
          <a:noFill/>
          <a:extLst>
            <a:ext uri="{909E8E84-426E-40DD-AFC4-6F175D3DCCD1}">
              <a14:hiddenFill xmlns:a14="http://schemas.microsoft.com/office/drawing/2010/main">
                <a:solidFill>
                  <a:srgbClr val="FFFFFF"/>
                </a:solidFill>
              </a14:hiddenFill>
            </a:ext>
          </a:extLst>
        </p:spPr>
        <p:txBody>
          <a:bodyPr vert="horz" wrap="square" lIns="91440" tIns="45720" rIns="91440" bIns="45720" numCol="1" anchor="t" anchorCtr="0" compatLnSpc="1">
            <a:prstTxWarp prst="textNoShape">
              <a:avLst/>
            </a:prstTxWarp>
          </a:bodyPr>
          <a:lstStyle/>
          <a:p>
            <a:endParaRPr lang="pt-BR"/>
          </a:p>
        </p:txBody>
      </p:sp>
      <p:pic>
        <p:nvPicPr>
          <p:cNvPr id="3082" name="Picture 10" descr="Imagem relacionada">
            <a:extLst>
              <a:ext uri="{FF2B5EF4-FFF2-40B4-BE49-F238E27FC236}">
                <a16:creationId xmlns:a16="http://schemas.microsoft.com/office/drawing/2014/main" id="{99999B6A-98B5-49CD-8E49-C8B802B8A49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52978"/>
            <a:ext cx="12191999" cy="418817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37458789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E9C7AA7-65F4-4D67-AFC3-E09D459CE527}"/>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37352144-27A1-4183-825F-2580B77F6C50}"/>
              </a:ext>
            </a:extLst>
          </p:cNvPr>
          <p:cNvSpPr>
            <a:spLocks noGrp="1"/>
          </p:cNvSpPr>
          <p:nvPr>
            <p:ph idx="1"/>
          </p:nvPr>
        </p:nvSpPr>
        <p:spPr>
          <a:xfrm>
            <a:off x="1451579" y="2015732"/>
            <a:ext cx="9603275" cy="3922224"/>
          </a:xfrm>
        </p:spPr>
        <p:txBody>
          <a:bodyPr>
            <a:normAutofit fontScale="92500"/>
          </a:bodyPr>
          <a:lstStyle/>
          <a:p>
            <a:pPr marL="0" indent="0" algn="just">
              <a:buNone/>
            </a:pPr>
            <a:r>
              <a:rPr lang="pt-BR" sz="2400" dirty="0"/>
              <a:t>Já dissemos que o </a:t>
            </a:r>
            <a:r>
              <a:rPr lang="pt-BR" sz="2400" b="1" dirty="0"/>
              <a:t>Desenvolvimento</a:t>
            </a:r>
            <a:r>
              <a:rPr lang="pt-BR" sz="2400" dirty="0"/>
              <a:t> da redação, ocupa dois parágrafos e, para escrevê-lo o estudante geralmente procura </a:t>
            </a:r>
            <a:r>
              <a:rPr lang="pt-BR" sz="2400" dirty="0">
                <a:solidFill>
                  <a:srgbClr val="FF0000"/>
                </a:solidFill>
              </a:rPr>
              <a:t>lembrar de informações e fatos que são do seu conhecimento, </a:t>
            </a:r>
            <a:r>
              <a:rPr lang="pt-BR" sz="2400" dirty="0"/>
              <a:t>bem como busca relacionar esses fatos e informações com o tema da redação, na tentativa de fundamentar o seu ponto de vista. </a:t>
            </a:r>
          </a:p>
          <a:p>
            <a:pPr marL="0" indent="0" algn="just">
              <a:buNone/>
            </a:pPr>
            <a:endParaRPr lang="pt-BR" sz="2400" dirty="0"/>
          </a:p>
          <a:p>
            <a:pPr marL="0" indent="0" algn="just">
              <a:buNone/>
            </a:pPr>
            <a:r>
              <a:rPr lang="pt-BR" sz="2400" dirty="0"/>
              <a:t>Lembram? Pois bem, vamos ver abaixo como foi que alunos que tiraram nota 1000 no ENEM, fizeram o </a:t>
            </a:r>
            <a:r>
              <a:rPr lang="pt-BR" sz="2400" b="1" dirty="0"/>
              <a:t>Desenvolvimento</a:t>
            </a:r>
            <a:r>
              <a:rPr lang="pt-BR" sz="2400" dirty="0"/>
              <a:t> de suas redações. Vamos lá:</a:t>
            </a:r>
          </a:p>
          <a:p>
            <a:endParaRPr lang="pt-BR" dirty="0"/>
          </a:p>
        </p:txBody>
      </p:sp>
    </p:spTree>
    <p:extLst>
      <p:ext uri="{BB962C8B-B14F-4D97-AF65-F5344CB8AC3E}">
        <p14:creationId xmlns:p14="http://schemas.microsoft.com/office/powerpoint/2010/main" val="268381714"/>
      </p:ext>
    </p:extLst>
  </p:cSld>
  <p:clrMapOvr>
    <a:masterClrMapping/>
  </p:clrMapOvr>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BDC0393-EE49-4F29-A2DC-15408366D724}"/>
              </a:ext>
            </a:extLst>
          </p:cNvPr>
          <p:cNvSpPr>
            <a:spLocks noGrp="1"/>
          </p:cNvSpPr>
          <p:nvPr>
            <p:ph type="title"/>
          </p:nvPr>
        </p:nvSpPr>
        <p:spPr/>
        <p:txBody>
          <a:bodyPr/>
          <a:lstStyle/>
          <a:p>
            <a:pPr algn="ctr"/>
            <a:r>
              <a:rPr lang="pt-BR" b="1" dirty="0"/>
              <a:t>COMO DESENVOLVEU  A THAÍS FONSECA</a:t>
            </a:r>
            <a:br>
              <a:rPr lang="pt-BR" dirty="0"/>
            </a:br>
            <a:endParaRPr lang="pt-BR" dirty="0"/>
          </a:p>
        </p:txBody>
      </p:sp>
      <p:sp>
        <p:nvSpPr>
          <p:cNvPr id="3" name="Espaço Reservado para Conteúdo 2">
            <a:extLst>
              <a:ext uri="{FF2B5EF4-FFF2-40B4-BE49-F238E27FC236}">
                <a16:creationId xmlns:a16="http://schemas.microsoft.com/office/drawing/2014/main" id="{9FCDDDEF-6881-44E6-8592-45B4B7CF0D82}"/>
              </a:ext>
            </a:extLst>
          </p:cNvPr>
          <p:cNvSpPr>
            <a:spLocks noGrp="1"/>
          </p:cNvSpPr>
          <p:nvPr>
            <p:ph idx="1"/>
          </p:nvPr>
        </p:nvSpPr>
        <p:spPr>
          <a:xfrm>
            <a:off x="1451579" y="2015732"/>
            <a:ext cx="9603275" cy="3922224"/>
          </a:xfrm>
        </p:spPr>
        <p:txBody>
          <a:bodyPr>
            <a:normAutofit fontScale="77500" lnSpcReduction="20000"/>
          </a:bodyPr>
          <a:lstStyle/>
          <a:p>
            <a:pPr marL="0" lvl="0" indent="0" algn="ctr">
              <a:buNone/>
            </a:pPr>
            <a:r>
              <a:rPr lang="pt-BR" sz="2800" b="1" dirty="0"/>
              <a:t>(Tema: Desafios para a formação de surdos no Brasil)</a:t>
            </a:r>
          </a:p>
          <a:p>
            <a:pPr marL="0" lvl="0" indent="0" algn="just">
              <a:buNone/>
            </a:pPr>
            <a:r>
              <a:rPr lang="pt-BR" sz="2800" b="1" dirty="0">
                <a:solidFill>
                  <a:srgbClr val="FF0000"/>
                </a:solidFill>
              </a:rPr>
              <a:t>“</a:t>
            </a:r>
            <a:r>
              <a:rPr lang="pt-BR" sz="2800" dirty="0">
                <a:solidFill>
                  <a:srgbClr val="FF0000"/>
                </a:solidFill>
              </a:rPr>
              <a:t>Ética a Nicômaco” </a:t>
            </a:r>
            <a:r>
              <a:rPr lang="pt-BR" sz="2800" dirty="0"/>
              <a:t>de Aristóteles, no qual se mostra que a “política deve servir para garantir a felicidade dos cidadãos”</a:t>
            </a:r>
          </a:p>
          <a:p>
            <a:pPr marL="0" indent="0" algn="just">
              <a:buNone/>
            </a:pPr>
            <a:endParaRPr lang="pt-BR" sz="2800" dirty="0"/>
          </a:p>
          <a:p>
            <a:pPr marL="0" lvl="0" indent="0" algn="just">
              <a:buNone/>
            </a:pPr>
            <a:endParaRPr lang="pt-BR" sz="2800" dirty="0"/>
          </a:p>
          <a:p>
            <a:pPr marL="0" lvl="0" indent="0" algn="just">
              <a:buNone/>
            </a:pPr>
            <a:r>
              <a:rPr lang="pt-BR" sz="2800" dirty="0"/>
              <a:t>O filósofo Michel Foucault lembrando que </a:t>
            </a:r>
            <a:r>
              <a:rPr lang="pt-BR" sz="2800" dirty="0">
                <a:solidFill>
                  <a:srgbClr val="FF0000"/>
                </a:solidFill>
              </a:rPr>
              <a:t>“as pessoas precisam saber que são mais livres do que pensam.”</a:t>
            </a:r>
          </a:p>
          <a:p>
            <a:pPr marL="0" lvl="0" indent="0" algn="just">
              <a:buNone/>
            </a:pPr>
            <a:endParaRPr lang="pt-BR" sz="2800" dirty="0"/>
          </a:p>
          <a:p>
            <a:pPr marL="0" lvl="0" indent="0" algn="just">
              <a:buNone/>
            </a:pPr>
            <a:r>
              <a:rPr lang="pt-BR" sz="2800" b="1" dirty="0">
                <a:solidFill>
                  <a:srgbClr val="FF0000"/>
                </a:solidFill>
              </a:rPr>
              <a:t>*</a:t>
            </a:r>
            <a:r>
              <a:rPr lang="pt-BR" sz="2800" dirty="0"/>
              <a:t> </a:t>
            </a:r>
            <a:r>
              <a:rPr lang="pt-BR" sz="1900" b="1" dirty="0">
                <a:solidFill>
                  <a:srgbClr val="FF0000"/>
                </a:solidFill>
              </a:rPr>
              <a:t>Veja redação na íntegra no Anexo!</a:t>
            </a:r>
          </a:p>
          <a:p>
            <a:endParaRPr lang="pt-BR" dirty="0"/>
          </a:p>
        </p:txBody>
      </p:sp>
    </p:spTree>
    <p:extLst>
      <p:ext uri="{BB962C8B-B14F-4D97-AF65-F5344CB8AC3E}">
        <p14:creationId xmlns:p14="http://schemas.microsoft.com/office/powerpoint/2010/main" val="2438733746"/>
      </p:ext>
    </p:extLst>
  </p:cSld>
  <p:clrMapOvr>
    <a:masterClrMapping/>
  </p:clrMapOvr>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881A7AE-ACF3-44D2-BB35-F314E7C8B164}"/>
              </a:ext>
            </a:extLst>
          </p:cNvPr>
          <p:cNvSpPr>
            <a:spLocks noGrp="1"/>
          </p:cNvSpPr>
          <p:nvPr>
            <p:ph type="title"/>
          </p:nvPr>
        </p:nvSpPr>
        <p:spPr/>
        <p:txBody>
          <a:bodyPr>
            <a:normAutofit fontScale="90000"/>
          </a:bodyPr>
          <a:lstStyle/>
          <a:p>
            <a:pPr algn="ctr"/>
            <a:r>
              <a:rPr lang="pt-BR" b="1" dirty="0"/>
              <a:t>COMO DESENVOLVEU A LARISSA FERNANDES</a:t>
            </a:r>
            <a:br>
              <a:rPr lang="pt-BR" dirty="0"/>
            </a:br>
            <a:endParaRPr lang="pt-BR" dirty="0"/>
          </a:p>
        </p:txBody>
      </p:sp>
      <p:sp>
        <p:nvSpPr>
          <p:cNvPr id="3" name="Espaço Reservado para Conteúdo 2">
            <a:extLst>
              <a:ext uri="{FF2B5EF4-FFF2-40B4-BE49-F238E27FC236}">
                <a16:creationId xmlns:a16="http://schemas.microsoft.com/office/drawing/2014/main" id="{C8C4733D-AF8B-4FA9-939E-262EFC9D7DFF}"/>
              </a:ext>
            </a:extLst>
          </p:cNvPr>
          <p:cNvSpPr>
            <a:spLocks noGrp="1"/>
          </p:cNvSpPr>
          <p:nvPr>
            <p:ph idx="1"/>
          </p:nvPr>
        </p:nvSpPr>
        <p:spPr>
          <a:xfrm>
            <a:off x="1451579" y="2015732"/>
            <a:ext cx="9603275" cy="4037749"/>
          </a:xfrm>
        </p:spPr>
        <p:txBody>
          <a:bodyPr/>
          <a:lstStyle/>
          <a:p>
            <a:pPr marL="0" indent="0" algn="ctr">
              <a:buNone/>
            </a:pPr>
            <a:r>
              <a:rPr lang="pt-BR" sz="2400" b="1" dirty="0"/>
              <a:t>(Tema: Desafios para a formação de surdos no Brasil)</a:t>
            </a:r>
          </a:p>
          <a:p>
            <a:pPr marL="0" lvl="0" indent="0">
              <a:buNone/>
            </a:pPr>
            <a:r>
              <a:rPr lang="pt-BR" sz="2400" dirty="0"/>
              <a:t>“O sistema capitalista vigente exige alto grau de instrução” ...</a:t>
            </a:r>
          </a:p>
          <a:p>
            <a:pPr marL="0" indent="0">
              <a:buNone/>
            </a:pPr>
            <a:endParaRPr lang="pt-BR" sz="2400" dirty="0"/>
          </a:p>
          <a:p>
            <a:pPr marL="0" lvl="0" indent="0">
              <a:buNone/>
            </a:pPr>
            <a:r>
              <a:rPr lang="pt-BR" sz="2400" dirty="0"/>
              <a:t>Alertou que o “determinismo biológico do século XIX está nas raízes históricas do preconceito”.</a:t>
            </a:r>
          </a:p>
          <a:p>
            <a:pPr marL="0" lvl="0" indent="0">
              <a:buNone/>
            </a:pPr>
            <a:endParaRPr lang="pt-BR" dirty="0"/>
          </a:p>
          <a:p>
            <a:pPr marL="0" indent="0">
              <a:buNone/>
            </a:pPr>
            <a:r>
              <a:rPr lang="pt-BR" sz="1400" b="1" dirty="0">
                <a:solidFill>
                  <a:srgbClr val="FF0000"/>
                </a:solidFill>
              </a:rPr>
              <a:t>* </a:t>
            </a:r>
            <a:r>
              <a:rPr lang="pt-BR" sz="1400" dirty="0">
                <a:solidFill>
                  <a:srgbClr val="FF0000"/>
                </a:solidFill>
              </a:rPr>
              <a:t>Veja redação na íntegra no Anexo!</a:t>
            </a:r>
          </a:p>
          <a:p>
            <a:pPr marL="0" lvl="0" indent="0">
              <a:buNone/>
            </a:pPr>
            <a:endParaRPr lang="pt-BR" dirty="0"/>
          </a:p>
          <a:p>
            <a:endParaRPr lang="pt-BR" dirty="0"/>
          </a:p>
        </p:txBody>
      </p:sp>
    </p:spTree>
    <p:extLst>
      <p:ext uri="{BB962C8B-B14F-4D97-AF65-F5344CB8AC3E}">
        <p14:creationId xmlns:p14="http://schemas.microsoft.com/office/powerpoint/2010/main" val="2785788692"/>
      </p:ext>
    </p:extLst>
  </p:cSld>
  <p:clrMapOvr>
    <a:masterClrMapping/>
  </p:clrMapOvr>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88D10AF-633E-43AD-B35C-7D27A0651A02}"/>
              </a:ext>
            </a:extLst>
          </p:cNvPr>
          <p:cNvSpPr>
            <a:spLocks noGrp="1"/>
          </p:cNvSpPr>
          <p:nvPr>
            <p:ph type="title"/>
          </p:nvPr>
        </p:nvSpPr>
        <p:spPr/>
        <p:txBody>
          <a:bodyPr/>
          <a:lstStyle/>
          <a:p>
            <a:pPr algn="ctr"/>
            <a:r>
              <a:rPr lang="pt-BR" b="1" dirty="0"/>
              <a:t>COMO DESENVOLVEU ALLAN DE CASTRO</a:t>
            </a:r>
            <a:br>
              <a:rPr lang="pt-BR" dirty="0"/>
            </a:br>
            <a:endParaRPr lang="pt-BR" dirty="0"/>
          </a:p>
        </p:txBody>
      </p:sp>
      <p:sp>
        <p:nvSpPr>
          <p:cNvPr id="3" name="Espaço Reservado para Conteúdo 2">
            <a:extLst>
              <a:ext uri="{FF2B5EF4-FFF2-40B4-BE49-F238E27FC236}">
                <a16:creationId xmlns:a16="http://schemas.microsoft.com/office/drawing/2014/main" id="{65EFCC96-F117-4759-8A4E-007A802AFBF7}"/>
              </a:ext>
            </a:extLst>
          </p:cNvPr>
          <p:cNvSpPr>
            <a:spLocks noGrp="1"/>
          </p:cNvSpPr>
          <p:nvPr>
            <p:ph idx="1"/>
          </p:nvPr>
        </p:nvSpPr>
        <p:spPr>
          <a:xfrm>
            <a:off x="1451579" y="2015732"/>
            <a:ext cx="9603275" cy="4037749"/>
          </a:xfrm>
        </p:spPr>
        <p:txBody>
          <a:bodyPr>
            <a:normAutofit fontScale="85000" lnSpcReduction="20000"/>
          </a:bodyPr>
          <a:lstStyle/>
          <a:p>
            <a:pPr marL="0" indent="0" algn="ctr">
              <a:buNone/>
            </a:pPr>
            <a:r>
              <a:rPr lang="pt-BR" sz="2600" b="1" dirty="0"/>
              <a:t>(Tema: Desafios para a formação de surdos no Brasil)</a:t>
            </a:r>
          </a:p>
          <a:p>
            <a:pPr lvl="0"/>
            <a:endParaRPr lang="pt-BR" sz="2600" dirty="0"/>
          </a:p>
          <a:p>
            <a:pPr marL="0" lvl="0" indent="0" algn="just">
              <a:buNone/>
            </a:pPr>
            <a:r>
              <a:rPr lang="pt-BR" sz="2600" dirty="0"/>
              <a:t>O “filósofo italiano Norberto Bobbio mostra que a dignidade humana é uma qualidade intrínseca ao homem”;</a:t>
            </a:r>
          </a:p>
          <a:p>
            <a:pPr marL="0" indent="0" algn="just">
              <a:buNone/>
            </a:pPr>
            <a:endParaRPr lang="pt-BR" sz="2600" dirty="0"/>
          </a:p>
          <a:p>
            <a:pPr marL="0" lvl="0" indent="0" algn="just">
              <a:buNone/>
            </a:pPr>
            <a:r>
              <a:rPr lang="pt-BR" sz="2600" dirty="0"/>
              <a:t>E alegou que “o despreparo das famílias para cuidar dos surdos”, as quais, “pela falta de instrução alimentam a falsa ideia de que o surdo não teria contribuição relevante a dar”.</a:t>
            </a:r>
          </a:p>
          <a:p>
            <a:pPr marL="0" indent="0">
              <a:buNone/>
            </a:pPr>
            <a:r>
              <a:rPr lang="pt-BR" dirty="0"/>
              <a:t> </a:t>
            </a:r>
          </a:p>
          <a:p>
            <a:pPr marL="0" indent="0">
              <a:buNone/>
            </a:pPr>
            <a:r>
              <a:rPr lang="pt-BR" sz="1600" dirty="0">
                <a:solidFill>
                  <a:srgbClr val="FF0000"/>
                </a:solidFill>
              </a:rPr>
              <a:t>* Veja redação na íntegra no Anexo!</a:t>
            </a:r>
          </a:p>
          <a:p>
            <a:endParaRPr lang="pt-BR" dirty="0"/>
          </a:p>
        </p:txBody>
      </p:sp>
    </p:spTree>
    <p:extLst>
      <p:ext uri="{BB962C8B-B14F-4D97-AF65-F5344CB8AC3E}">
        <p14:creationId xmlns:p14="http://schemas.microsoft.com/office/powerpoint/2010/main" val="470840302"/>
      </p:ext>
    </p:extLst>
  </p:cSld>
  <p:clrMapOvr>
    <a:masterClrMapping/>
  </p:clrMapOvr>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7E5CC910-F593-493D-9091-2CC1107511B7}"/>
              </a:ext>
            </a:extLst>
          </p:cNvPr>
          <p:cNvSpPr>
            <a:spLocks noGrp="1"/>
          </p:cNvSpPr>
          <p:nvPr>
            <p:ph type="title"/>
          </p:nvPr>
        </p:nvSpPr>
        <p:spPr/>
        <p:txBody>
          <a:bodyPr/>
          <a:lstStyle/>
          <a:p>
            <a:pPr algn="ctr"/>
            <a:r>
              <a:rPr lang="pt-BR" b="1" dirty="0"/>
              <a:t>COMO DESENVOLVEU MATHEUS ROSI</a:t>
            </a:r>
            <a:br>
              <a:rPr lang="pt-BR" dirty="0"/>
            </a:br>
            <a:endParaRPr lang="pt-BR" dirty="0"/>
          </a:p>
        </p:txBody>
      </p:sp>
      <p:sp>
        <p:nvSpPr>
          <p:cNvPr id="3" name="Espaço Reservado para Conteúdo 2">
            <a:extLst>
              <a:ext uri="{FF2B5EF4-FFF2-40B4-BE49-F238E27FC236}">
                <a16:creationId xmlns:a16="http://schemas.microsoft.com/office/drawing/2014/main" id="{B9332FE6-57C4-4A2F-B26A-CD600288F09F}"/>
              </a:ext>
            </a:extLst>
          </p:cNvPr>
          <p:cNvSpPr>
            <a:spLocks noGrp="1"/>
          </p:cNvSpPr>
          <p:nvPr>
            <p:ph idx="1"/>
          </p:nvPr>
        </p:nvSpPr>
        <p:spPr>
          <a:xfrm>
            <a:off x="1451579" y="2015732"/>
            <a:ext cx="9603275" cy="4037749"/>
          </a:xfrm>
        </p:spPr>
        <p:txBody>
          <a:bodyPr>
            <a:normAutofit fontScale="55000" lnSpcReduction="20000"/>
          </a:bodyPr>
          <a:lstStyle/>
          <a:p>
            <a:pPr marL="0" lvl="0" indent="0">
              <a:buNone/>
            </a:pPr>
            <a:r>
              <a:rPr lang="pt-BR" dirty="0"/>
              <a:t> </a:t>
            </a:r>
          </a:p>
          <a:p>
            <a:pPr marL="0" indent="0" algn="ctr">
              <a:buNone/>
            </a:pPr>
            <a:r>
              <a:rPr lang="pt-BR" sz="3800" b="1" dirty="0"/>
              <a:t>(Tema: Desafios para a formação de surdos no Brasil)</a:t>
            </a:r>
          </a:p>
          <a:p>
            <a:pPr marL="0" lvl="0" indent="0">
              <a:buNone/>
            </a:pPr>
            <a:endParaRPr lang="pt-BR" sz="3800" dirty="0"/>
          </a:p>
          <a:p>
            <a:pPr marL="0" lvl="0" indent="0">
              <a:buNone/>
            </a:pPr>
            <a:r>
              <a:rPr lang="pt-BR" sz="3800" dirty="0"/>
              <a:t>“A estrutura excludente da sociedade brasileira e a visão de Lévi Strauss”; </a:t>
            </a:r>
          </a:p>
          <a:p>
            <a:pPr marL="0" indent="0">
              <a:buNone/>
            </a:pPr>
            <a:endParaRPr lang="pt-BR" sz="3800" dirty="0"/>
          </a:p>
          <a:p>
            <a:pPr marL="0" lvl="0" indent="0">
              <a:buNone/>
            </a:pPr>
            <a:r>
              <a:rPr lang="pt-BR" sz="3800" dirty="0"/>
              <a:t>“Conceito de modernidade líquida de Zygmunt Bauman” que trata “os individualismos como fatores de exclusão”.</a:t>
            </a:r>
          </a:p>
          <a:p>
            <a:pPr marL="0" indent="0">
              <a:buNone/>
            </a:pPr>
            <a:endParaRPr lang="pt-BR" sz="3800" dirty="0"/>
          </a:p>
          <a:p>
            <a:pPr marL="0" indent="0">
              <a:buNone/>
            </a:pPr>
            <a:endParaRPr lang="pt-BR" dirty="0"/>
          </a:p>
          <a:p>
            <a:pPr marL="0" indent="0">
              <a:buNone/>
            </a:pPr>
            <a:r>
              <a:rPr lang="pt-BR" sz="2200" dirty="0">
                <a:solidFill>
                  <a:srgbClr val="FF0000"/>
                </a:solidFill>
              </a:rPr>
              <a:t>* Veja redação na íntegra no Anexo!</a:t>
            </a:r>
          </a:p>
          <a:p>
            <a:endParaRPr lang="pt-BR" dirty="0"/>
          </a:p>
        </p:txBody>
      </p:sp>
    </p:spTree>
    <p:extLst>
      <p:ext uri="{BB962C8B-B14F-4D97-AF65-F5344CB8AC3E}">
        <p14:creationId xmlns:p14="http://schemas.microsoft.com/office/powerpoint/2010/main" val="680861836"/>
      </p:ext>
    </p:extLst>
  </p:cSld>
  <p:clrMapOvr>
    <a:masterClrMapping/>
  </p:clrMapOvr>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19DF27B5-0B06-4A0E-A220-6AC847EE69D6}"/>
              </a:ext>
            </a:extLst>
          </p:cNvPr>
          <p:cNvSpPr>
            <a:spLocks noGrp="1"/>
          </p:cNvSpPr>
          <p:nvPr>
            <p:ph type="title"/>
          </p:nvPr>
        </p:nvSpPr>
        <p:spPr/>
        <p:txBody>
          <a:bodyPr/>
          <a:lstStyle/>
          <a:p>
            <a:pPr algn="ctr"/>
            <a:r>
              <a:rPr lang="pt-BR" b="1" dirty="0"/>
              <a:t>COMO DESENVOLVEU BEATRIZ ALBINO</a:t>
            </a:r>
            <a:br>
              <a:rPr lang="pt-BR" dirty="0"/>
            </a:br>
            <a:endParaRPr lang="pt-BR" dirty="0"/>
          </a:p>
        </p:txBody>
      </p:sp>
      <p:sp>
        <p:nvSpPr>
          <p:cNvPr id="3" name="Espaço Reservado para Conteúdo 2">
            <a:extLst>
              <a:ext uri="{FF2B5EF4-FFF2-40B4-BE49-F238E27FC236}">
                <a16:creationId xmlns:a16="http://schemas.microsoft.com/office/drawing/2014/main" id="{CD6CF0DA-1EE8-4360-8211-35B7ED365DF6}"/>
              </a:ext>
            </a:extLst>
          </p:cNvPr>
          <p:cNvSpPr>
            <a:spLocks noGrp="1"/>
          </p:cNvSpPr>
          <p:nvPr>
            <p:ph idx="1"/>
          </p:nvPr>
        </p:nvSpPr>
        <p:spPr>
          <a:xfrm>
            <a:off x="1451579" y="2015732"/>
            <a:ext cx="9603275" cy="4037749"/>
          </a:xfrm>
        </p:spPr>
        <p:txBody>
          <a:bodyPr>
            <a:normAutofit lnSpcReduction="10000"/>
          </a:bodyPr>
          <a:lstStyle/>
          <a:p>
            <a:pPr marL="0" indent="0" algn="ctr">
              <a:buNone/>
            </a:pPr>
            <a:r>
              <a:rPr lang="pt-BR" sz="2400" b="1" dirty="0"/>
              <a:t>(Tema: Desafios para a formação de surdos no Brasil)</a:t>
            </a:r>
          </a:p>
          <a:p>
            <a:pPr marL="0" lvl="0" indent="0">
              <a:buNone/>
            </a:pPr>
            <a:endParaRPr lang="pt-BR" sz="2400" dirty="0"/>
          </a:p>
          <a:p>
            <a:pPr marL="0" lvl="0" indent="0">
              <a:buNone/>
            </a:pPr>
            <a:r>
              <a:rPr lang="pt-BR" sz="2400" dirty="0"/>
              <a:t>“a sociedade moderna tem negligenciado os direitos da comunidade surda”;</a:t>
            </a:r>
          </a:p>
          <a:p>
            <a:pPr marL="0" indent="0">
              <a:buNone/>
            </a:pPr>
            <a:r>
              <a:rPr lang="pt-BR" sz="2400" dirty="0"/>
              <a:t> </a:t>
            </a:r>
          </a:p>
          <a:p>
            <a:pPr marL="0" lvl="0" indent="0">
              <a:buNone/>
            </a:pPr>
            <a:r>
              <a:rPr lang="pt-BR" sz="2400" dirty="0"/>
              <a:t>Helen Keller, “a primeira surda-cega a se tornar escritora e que considerava a tolerância como o maior presente para uma boa educação”.</a:t>
            </a:r>
          </a:p>
          <a:p>
            <a:pPr marL="0" lvl="0" indent="0">
              <a:buNone/>
            </a:pPr>
            <a:endParaRPr lang="pt-BR" dirty="0"/>
          </a:p>
          <a:p>
            <a:pPr marL="0" indent="0">
              <a:buNone/>
            </a:pPr>
            <a:r>
              <a:rPr lang="pt-BR" sz="12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1126961952"/>
      </p:ext>
    </p:extLst>
  </p:cSld>
  <p:clrMapOvr>
    <a:masterClrMapping/>
  </p:clrMapOvr>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41A5828-B2C3-40F8-993E-0A45E6F71A73}"/>
              </a:ext>
            </a:extLst>
          </p:cNvPr>
          <p:cNvSpPr>
            <a:spLocks noGrp="1"/>
          </p:cNvSpPr>
          <p:nvPr>
            <p:ph type="title"/>
          </p:nvPr>
        </p:nvSpPr>
        <p:spPr/>
        <p:txBody>
          <a:bodyPr/>
          <a:lstStyle/>
          <a:p>
            <a:pPr algn="ctr"/>
            <a:r>
              <a:rPr lang="pt-BR" b="1" dirty="0"/>
              <a:t>COMO DESENVOLVEU ISABELLA BARROS</a:t>
            </a:r>
            <a:br>
              <a:rPr lang="pt-BR" dirty="0"/>
            </a:br>
            <a:endParaRPr lang="pt-BR" dirty="0"/>
          </a:p>
        </p:txBody>
      </p:sp>
      <p:sp>
        <p:nvSpPr>
          <p:cNvPr id="3" name="Espaço Reservado para Conteúdo 2">
            <a:extLst>
              <a:ext uri="{FF2B5EF4-FFF2-40B4-BE49-F238E27FC236}">
                <a16:creationId xmlns:a16="http://schemas.microsoft.com/office/drawing/2014/main" id="{2E239783-70C2-4941-A8B2-1D928F2123F9}"/>
              </a:ext>
            </a:extLst>
          </p:cNvPr>
          <p:cNvSpPr>
            <a:spLocks noGrp="1"/>
          </p:cNvSpPr>
          <p:nvPr>
            <p:ph idx="1"/>
          </p:nvPr>
        </p:nvSpPr>
        <p:spPr>
          <a:xfrm>
            <a:off x="1451579" y="2015732"/>
            <a:ext cx="9603275" cy="4037749"/>
          </a:xfrm>
        </p:spPr>
        <p:txBody>
          <a:bodyPr>
            <a:normAutofit lnSpcReduction="10000"/>
          </a:bodyPr>
          <a:lstStyle/>
          <a:p>
            <a:pPr marL="0" indent="0" algn="ctr">
              <a:buNone/>
            </a:pPr>
            <a:r>
              <a:rPr lang="pt-BR" b="1" dirty="0"/>
              <a:t> </a:t>
            </a:r>
            <a:r>
              <a:rPr lang="pt-BR" sz="2400" b="1" dirty="0"/>
              <a:t>(Tema: Desafios para a formação de surdos no Brasil)</a:t>
            </a:r>
          </a:p>
          <a:p>
            <a:pPr marL="0" lvl="0" indent="0">
              <a:buNone/>
            </a:pPr>
            <a:endParaRPr lang="pt-BR" sz="2400" b="1" dirty="0"/>
          </a:p>
          <a:p>
            <a:pPr marL="0" lvl="0" indent="0">
              <a:buNone/>
            </a:pPr>
            <a:r>
              <a:rPr lang="pt-BR" sz="2400" dirty="0"/>
              <a:t>“pensamento eurocêntrico do século XVI, que considera os costumes de outros povos como inferiores, gera a intolerância religiosa dos dias atuais.” </a:t>
            </a:r>
          </a:p>
          <a:p>
            <a:pPr marL="0" indent="0">
              <a:buNone/>
            </a:pPr>
            <a:endParaRPr lang="pt-BR" sz="2400" dirty="0"/>
          </a:p>
          <a:p>
            <a:pPr marL="0" lvl="0" indent="0">
              <a:buNone/>
            </a:pPr>
            <a:r>
              <a:rPr lang="pt-BR" sz="2400" dirty="0"/>
              <a:t> “as ideias liberais de John Locke ainda não são colocadas em prática.”</a:t>
            </a:r>
          </a:p>
          <a:p>
            <a:pPr marL="0" indent="0">
              <a:buNone/>
            </a:pPr>
            <a:endParaRPr lang="pt-BR" sz="2400" dirty="0"/>
          </a:p>
          <a:p>
            <a:pPr marL="0" indent="0">
              <a:buNone/>
            </a:pPr>
            <a:r>
              <a:rPr lang="pt-BR" sz="14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168679339"/>
      </p:ext>
    </p:extLst>
  </p:cSld>
  <p:clrMapOvr>
    <a:masterClrMapping/>
  </p:clrMapOvr>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833E36B-D2F8-46EB-911F-13C95B2428EE}"/>
              </a:ext>
            </a:extLst>
          </p:cNvPr>
          <p:cNvSpPr>
            <a:spLocks noGrp="1"/>
          </p:cNvSpPr>
          <p:nvPr>
            <p:ph type="title"/>
          </p:nvPr>
        </p:nvSpPr>
        <p:spPr/>
        <p:txBody>
          <a:bodyPr>
            <a:normAutofit fontScale="90000"/>
          </a:bodyPr>
          <a:lstStyle/>
          <a:p>
            <a:pPr algn="ctr"/>
            <a:r>
              <a:rPr lang="pt-BR" b="1" dirty="0"/>
              <a:t>COMO DESENVOLVEU GIOVANNA TAKAHASHI</a:t>
            </a:r>
            <a:br>
              <a:rPr lang="pt-BR" dirty="0"/>
            </a:br>
            <a:endParaRPr lang="pt-BR" dirty="0"/>
          </a:p>
        </p:txBody>
      </p:sp>
      <p:sp>
        <p:nvSpPr>
          <p:cNvPr id="3" name="Espaço Reservado para Conteúdo 2">
            <a:extLst>
              <a:ext uri="{FF2B5EF4-FFF2-40B4-BE49-F238E27FC236}">
                <a16:creationId xmlns:a16="http://schemas.microsoft.com/office/drawing/2014/main" id="{203F9206-9B9F-48CE-9144-6E023785C8D5}"/>
              </a:ext>
            </a:extLst>
          </p:cNvPr>
          <p:cNvSpPr>
            <a:spLocks noGrp="1"/>
          </p:cNvSpPr>
          <p:nvPr>
            <p:ph idx="1"/>
          </p:nvPr>
        </p:nvSpPr>
        <p:spPr>
          <a:xfrm>
            <a:off x="1451579" y="2015732"/>
            <a:ext cx="9603275" cy="4037749"/>
          </a:xfrm>
        </p:spPr>
        <p:txBody>
          <a:bodyPr>
            <a:normAutofit/>
          </a:bodyPr>
          <a:lstStyle/>
          <a:p>
            <a:pPr marL="0" indent="0" algn="ctr">
              <a:buNone/>
            </a:pPr>
            <a:r>
              <a:rPr lang="pt-BR" sz="2400" b="1" dirty="0"/>
              <a:t>(Tema: Caminhos para combater a intolerância religiosa no Brasil)</a:t>
            </a:r>
            <a:endParaRPr lang="pt-BR" sz="2400" dirty="0"/>
          </a:p>
          <a:p>
            <a:pPr marL="0" lvl="0" indent="0">
              <a:buNone/>
            </a:pPr>
            <a:r>
              <a:rPr lang="pt-BR" sz="2400" dirty="0"/>
              <a:t> “a intolerância religiosa veio com as caravelas”;</a:t>
            </a:r>
          </a:p>
          <a:p>
            <a:pPr marL="0" indent="0">
              <a:buNone/>
            </a:pPr>
            <a:r>
              <a:rPr lang="pt-BR" sz="2400" dirty="0"/>
              <a:t> </a:t>
            </a:r>
          </a:p>
          <a:p>
            <a:pPr marL="0" lvl="0" indent="0">
              <a:buNone/>
            </a:pPr>
            <a:r>
              <a:rPr lang="pt-BR" sz="2400" dirty="0"/>
              <a:t>“os africanos foram escravizados e impedidos de realizar seus cultos.”</a:t>
            </a:r>
          </a:p>
          <a:p>
            <a:pPr marL="0" indent="0">
              <a:buNone/>
            </a:pPr>
            <a:endParaRPr lang="pt-BR" dirty="0"/>
          </a:p>
          <a:p>
            <a:pPr marL="0" indent="0">
              <a:buNone/>
            </a:pPr>
            <a:r>
              <a:rPr lang="pt-BR" sz="14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3656028740"/>
      </p:ext>
    </p:extLst>
  </p:cSld>
  <p:clrMapOvr>
    <a:masterClrMapping/>
  </p:clrMapOvr>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F58E584-6B06-4899-88ED-9DDA46AE662B}"/>
              </a:ext>
            </a:extLst>
          </p:cNvPr>
          <p:cNvSpPr>
            <a:spLocks noGrp="1"/>
          </p:cNvSpPr>
          <p:nvPr>
            <p:ph type="title"/>
          </p:nvPr>
        </p:nvSpPr>
        <p:spPr/>
        <p:txBody>
          <a:bodyPr/>
          <a:lstStyle/>
          <a:p>
            <a:pPr algn="ctr"/>
            <a:r>
              <a:rPr lang="pt-BR" b="1" dirty="0"/>
              <a:t>COMO DESENVOLVEU JORDANA BOTTIN</a:t>
            </a:r>
            <a:br>
              <a:rPr lang="pt-BR" dirty="0"/>
            </a:br>
            <a:endParaRPr lang="pt-BR" dirty="0"/>
          </a:p>
        </p:txBody>
      </p:sp>
      <p:sp>
        <p:nvSpPr>
          <p:cNvPr id="3" name="Espaço Reservado para Conteúdo 2">
            <a:extLst>
              <a:ext uri="{FF2B5EF4-FFF2-40B4-BE49-F238E27FC236}">
                <a16:creationId xmlns:a16="http://schemas.microsoft.com/office/drawing/2014/main" id="{2F3942AD-A86C-4806-B888-6B4893F546A2}"/>
              </a:ext>
            </a:extLst>
          </p:cNvPr>
          <p:cNvSpPr>
            <a:spLocks noGrp="1"/>
          </p:cNvSpPr>
          <p:nvPr>
            <p:ph idx="1"/>
          </p:nvPr>
        </p:nvSpPr>
        <p:spPr>
          <a:xfrm>
            <a:off x="1451579" y="2015732"/>
            <a:ext cx="9603275" cy="3888357"/>
          </a:xfrm>
        </p:spPr>
        <p:txBody>
          <a:bodyPr>
            <a:normAutofit fontScale="92500" lnSpcReduction="20000"/>
          </a:bodyPr>
          <a:lstStyle/>
          <a:p>
            <a:pPr marL="0" indent="0" algn="ctr">
              <a:buNone/>
            </a:pPr>
            <a:r>
              <a:rPr lang="pt-BR" sz="2400" b="1" dirty="0"/>
              <a:t>(Tema: Caminhos para combater a intolerância religiosa no Brasil)</a:t>
            </a:r>
            <a:endParaRPr lang="pt-BR" sz="2400" dirty="0"/>
          </a:p>
          <a:p>
            <a:pPr marL="0" lvl="0" indent="0">
              <a:buNone/>
            </a:pPr>
            <a:endParaRPr lang="pt-BR" sz="2400" dirty="0"/>
          </a:p>
          <a:p>
            <a:pPr marL="0" lvl="0" indent="0">
              <a:buNone/>
            </a:pPr>
            <a:r>
              <a:rPr lang="pt-BR" sz="2400" dirty="0"/>
              <a:t>“a colonização portuguesa buscou catequizar os nativos de acordo com a religião europeia da época: a católica”;</a:t>
            </a:r>
          </a:p>
          <a:p>
            <a:pPr marL="0" indent="0">
              <a:buNone/>
            </a:pPr>
            <a:endParaRPr lang="pt-BR" sz="2400" dirty="0"/>
          </a:p>
          <a:p>
            <a:pPr marL="0" lvl="0" indent="0">
              <a:buNone/>
            </a:pPr>
            <a:r>
              <a:rPr lang="pt-BR" sz="2400" dirty="0"/>
              <a:t>“tal visão etnocêntrica tem por consequência a falta de respeito para com o próximo”.</a:t>
            </a:r>
          </a:p>
          <a:p>
            <a:endParaRPr lang="pt-BR" sz="2400" dirty="0"/>
          </a:p>
          <a:p>
            <a:pPr marL="0" indent="0">
              <a:buNone/>
            </a:pPr>
            <a:r>
              <a:rPr lang="pt-BR" sz="1400" dirty="0">
                <a:solidFill>
                  <a:srgbClr val="FF0000"/>
                </a:solidFill>
              </a:rPr>
              <a:t>* Veja redação na íntegra no Anexo!</a:t>
            </a:r>
          </a:p>
          <a:p>
            <a:endParaRPr lang="pt-BR" dirty="0"/>
          </a:p>
        </p:txBody>
      </p:sp>
    </p:spTree>
    <p:extLst>
      <p:ext uri="{BB962C8B-B14F-4D97-AF65-F5344CB8AC3E}">
        <p14:creationId xmlns:p14="http://schemas.microsoft.com/office/powerpoint/2010/main" val="3963925033"/>
      </p:ext>
    </p:extLst>
  </p:cSld>
  <p:clrMapOvr>
    <a:masterClrMapping/>
  </p:clrMapOvr>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0449A255-61E4-469D-9149-26D8D898DFD8}"/>
              </a:ext>
            </a:extLst>
          </p:cNvPr>
          <p:cNvSpPr>
            <a:spLocks noGrp="1"/>
          </p:cNvSpPr>
          <p:nvPr>
            <p:ph type="title"/>
          </p:nvPr>
        </p:nvSpPr>
        <p:spPr/>
        <p:txBody>
          <a:bodyPr/>
          <a:lstStyle/>
          <a:p>
            <a:pPr algn="ctr"/>
            <a:r>
              <a:rPr lang="pt-BR" b="1" dirty="0"/>
              <a:t>COMO DESENVOLVEU DESIRÉE ABADE</a:t>
            </a:r>
            <a:br>
              <a:rPr lang="pt-BR" dirty="0"/>
            </a:br>
            <a:endParaRPr lang="pt-BR" dirty="0"/>
          </a:p>
        </p:txBody>
      </p:sp>
      <p:sp>
        <p:nvSpPr>
          <p:cNvPr id="3" name="Espaço Reservado para Conteúdo 2">
            <a:extLst>
              <a:ext uri="{FF2B5EF4-FFF2-40B4-BE49-F238E27FC236}">
                <a16:creationId xmlns:a16="http://schemas.microsoft.com/office/drawing/2014/main" id="{47312002-ACB8-4537-8C13-C50F2B6599EE}"/>
              </a:ext>
            </a:extLst>
          </p:cNvPr>
          <p:cNvSpPr>
            <a:spLocks noGrp="1"/>
          </p:cNvSpPr>
          <p:nvPr>
            <p:ph idx="1"/>
          </p:nvPr>
        </p:nvSpPr>
        <p:spPr>
          <a:xfrm>
            <a:off x="1451579" y="2015732"/>
            <a:ext cx="9603275" cy="3910935"/>
          </a:xfrm>
        </p:spPr>
        <p:txBody>
          <a:bodyPr>
            <a:normAutofit fontScale="92500" lnSpcReduction="20000"/>
          </a:bodyPr>
          <a:lstStyle/>
          <a:p>
            <a:pPr marL="0" indent="0" algn="ctr">
              <a:buNone/>
            </a:pPr>
            <a:r>
              <a:rPr lang="pt-BR" sz="2400" b="1" dirty="0"/>
              <a:t>(Tema: Caminhos para combater a intolerância religiosa no Brasil)</a:t>
            </a:r>
            <a:endParaRPr lang="pt-BR" sz="2400" dirty="0"/>
          </a:p>
          <a:p>
            <a:pPr marL="0" indent="0">
              <a:buNone/>
            </a:pPr>
            <a:endParaRPr lang="pt-BR" sz="2400" dirty="0"/>
          </a:p>
          <a:p>
            <a:pPr marL="0" lvl="0" indent="0">
              <a:buNone/>
            </a:pPr>
            <a:r>
              <a:rPr lang="pt-BR" sz="2400" dirty="0"/>
              <a:t>“a existência de uma “bancada evangélica” no poder público brasileiro”;</a:t>
            </a:r>
          </a:p>
          <a:p>
            <a:pPr marL="0" indent="0">
              <a:buNone/>
            </a:pPr>
            <a:r>
              <a:rPr lang="pt-BR" sz="2400" dirty="0"/>
              <a:t> </a:t>
            </a:r>
          </a:p>
          <a:p>
            <a:pPr marL="0" lvl="0" indent="0">
              <a:buNone/>
            </a:pPr>
            <a:r>
              <a:rPr lang="pt-BR" sz="2400" dirty="0"/>
              <a:t>“durante a formação do Estado brasileiro, a escravidão se fez presente em parte significativa do processo, e com ela vieram as discriminações intolerâncias culturais”.</a:t>
            </a:r>
          </a:p>
          <a:p>
            <a:pPr marL="0" indent="0">
              <a:buNone/>
            </a:pPr>
            <a:endParaRPr lang="pt-BR" dirty="0"/>
          </a:p>
          <a:p>
            <a:pPr marL="0" indent="0">
              <a:buNone/>
            </a:pPr>
            <a:r>
              <a:rPr lang="pt-BR" sz="14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518932292"/>
      </p:ext>
    </p:extLst>
  </p:cSld>
  <p:clrMapOvr>
    <a:masterClrMapping/>
  </p:clrMapOvr>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C1622C2-989C-4BEA-BF57-2897C77EADB0}"/>
              </a:ext>
            </a:extLst>
          </p:cNvPr>
          <p:cNvSpPr>
            <a:spLocks noGrp="1"/>
          </p:cNvSpPr>
          <p:nvPr>
            <p:ph type="title"/>
          </p:nvPr>
        </p:nvSpPr>
        <p:spPr/>
        <p:txBody>
          <a:bodyPr>
            <a:normAutofit fontScale="90000"/>
          </a:bodyPr>
          <a:lstStyle/>
          <a:p>
            <a:pPr algn="ctr"/>
            <a:r>
              <a:rPr lang="pt-BR" b="1" dirty="0"/>
              <a:t>AULA 03 – </a:t>
            </a:r>
            <a:r>
              <a:rPr lang="pt-BR" b="1"/>
              <a:t>AS CARACTERÍSTICAS </a:t>
            </a:r>
            <a:r>
              <a:rPr lang="pt-BR" b="1" dirty="0"/>
              <a:t>DA REDAÇÃO NOTA 1000</a:t>
            </a:r>
            <a:br>
              <a:rPr lang="pt-BR" dirty="0"/>
            </a:br>
            <a:endParaRPr lang="pt-BR" dirty="0"/>
          </a:p>
        </p:txBody>
      </p:sp>
      <p:pic>
        <p:nvPicPr>
          <p:cNvPr id="4" name="TRILHA 10">
            <a:hlinkClick r:id="" action="ppaction://media"/>
            <a:extLst>
              <a:ext uri="{FF2B5EF4-FFF2-40B4-BE49-F238E27FC236}">
                <a16:creationId xmlns:a16="http://schemas.microsoft.com/office/drawing/2014/main" id="{B19B8D8F-74EF-4C89-A473-EA1044FFFE4F}"/>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4100" name="Picture 4" descr="Resultado de imagem para mil">
            <a:extLst>
              <a:ext uri="{FF2B5EF4-FFF2-40B4-BE49-F238E27FC236}">
                <a16:creationId xmlns:a16="http://schemas.microsoft.com/office/drawing/2014/main" id="{34897DA8-3B67-4AC4-8ACA-FB78521F246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2032000"/>
            <a:ext cx="12191999" cy="41021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83153431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578AF7B-B507-4E4D-80CB-90C88D9AAF6B}"/>
              </a:ext>
            </a:extLst>
          </p:cNvPr>
          <p:cNvSpPr>
            <a:spLocks noGrp="1"/>
          </p:cNvSpPr>
          <p:nvPr>
            <p:ph type="title"/>
          </p:nvPr>
        </p:nvSpPr>
        <p:spPr/>
        <p:txBody>
          <a:bodyPr/>
          <a:lstStyle/>
          <a:p>
            <a:pPr algn="ctr"/>
            <a:r>
              <a:rPr lang="pt-BR" b="1" dirty="0"/>
              <a:t>COMO DESENVOLVEU TAMYRES VIEIRA</a:t>
            </a:r>
            <a:br>
              <a:rPr lang="pt-BR" dirty="0"/>
            </a:br>
            <a:endParaRPr lang="pt-BR" dirty="0"/>
          </a:p>
        </p:txBody>
      </p:sp>
      <p:sp>
        <p:nvSpPr>
          <p:cNvPr id="3" name="Espaço Reservado para Conteúdo 2">
            <a:extLst>
              <a:ext uri="{FF2B5EF4-FFF2-40B4-BE49-F238E27FC236}">
                <a16:creationId xmlns:a16="http://schemas.microsoft.com/office/drawing/2014/main" id="{C07F76CF-ADC3-4329-ACB3-2624121DDC42}"/>
              </a:ext>
            </a:extLst>
          </p:cNvPr>
          <p:cNvSpPr>
            <a:spLocks noGrp="1"/>
          </p:cNvSpPr>
          <p:nvPr>
            <p:ph idx="1"/>
          </p:nvPr>
        </p:nvSpPr>
        <p:spPr>
          <a:xfrm>
            <a:off x="1451579" y="2015732"/>
            <a:ext cx="9603275" cy="4037749"/>
          </a:xfrm>
        </p:spPr>
        <p:txBody>
          <a:bodyPr>
            <a:normAutofit fontScale="92500"/>
          </a:bodyPr>
          <a:lstStyle/>
          <a:p>
            <a:pPr marL="0" indent="0" algn="ctr">
              <a:buNone/>
            </a:pPr>
            <a:r>
              <a:rPr lang="pt-BR" sz="2400" b="1" dirty="0"/>
              <a:t>(Tema: Caminhos para combater a intolerância religiosa no Brasil)</a:t>
            </a:r>
            <a:endParaRPr lang="pt-BR" sz="2400" dirty="0"/>
          </a:p>
          <a:p>
            <a:pPr marL="0" lvl="0" indent="0">
              <a:buNone/>
            </a:pPr>
            <a:endParaRPr lang="pt-BR" sz="2400" dirty="0"/>
          </a:p>
          <a:p>
            <a:pPr marL="0" lvl="0" indent="0" algn="just">
              <a:buNone/>
            </a:pPr>
            <a:r>
              <a:rPr lang="pt-BR" sz="2400" dirty="0"/>
              <a:t>Mostrou que “desde a colonização, o país sofre com imposições religiosas.” </a:t>
            </a:r>
          </a:p>
          <a:p>
            <a:pPr marL="0" indent="0" algn="just">
              <a:buNone/>
            </a:pPr>
            <a:r>
              <a:rPr lang="pt-BR" sz="2400" dirty="0"/>
              <a:t> </a:t>
            </a:r>
          </a:p>
          <a:p>
            <a:pPr marL="0" lvl="0" indent="0" algn="just">
              <a:buNone/>
            </a:pPr>
            <a:r>
              <a:rPr lang="pt-BR" sz="2400" dirty="0"/>
              <a:t>“mesmo que legislações, como a Constituição Federal e a Declaração Universal dos Direitos Humanos, já prevejam o direito à liberdade de expressão religiosa, enquanto não houver amadurecimento social não haverá mudança.”</a:t>
            </a:r>
          </a:p>
          <a:p>
            <a:pPr marL="0" indent="0">
              <a:buNone/>
            </a:pPr>
            <a:r>
              <a:rPr lang="pt-BR" sz="1400" dirty="0">
                <a:solidFill>
                  <a:srgbClr val="FF0000"/>
                </a:solidFill>
              </a:rPr>
              <a:t>* Veja redação na íntegra no Anexo!</a:t>
            </a:r>
          </a:p>
          <a:p>
            <a:pPr marL="0" indent="0">
              <a:buNone/>
            </a:pPr>
            <a:endParaRPr lang="pt-BR" dirty="0"/>
          </a:p>
          <a:p>
            <a:endParaRPr lang="pt-BR" dirty="0"/>
          </a:p>
        </p:txBody>
      </p:sp>
    </p:spTree>
    <p:extLst>
      <p:ext uri="{BB962C8B-B14F-4D97-AF65-F5344CB8AC3E}">
        <p14:creationId xmlns:p14="http://schemas.microsoft.com/office/powerpoint/2010/main" val="3709122630"/>
      </p:ext>
    </p:extLst>
  </p:cSld>
  <p:clrMapOvr>
    <a:masterClrMapping/>
  </p:clrMapOvr>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1A406D9-38B2-4732-BE6E-F5EB5A753EB3}"/>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3D443232-7E53-49F6-B96C-FBED25E6473B}"/>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5122" name="Picture 2" descr="Imagem relacionada">
            <a:extLst>
              <a:ext uri="{FF2B5EF4-FFF2-40B4-BE49-F238E27FC236}">
                <a16:creationId xmlns:a16="http://schemas.microsoft.com/office/drawing/2014/main" id="{E45A1A07-508E-4C50-B855-3F8CC2454D5D}"/>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84639450"/>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681B44C2-AA20-4619-A116-097A2EAD9F90}"/>
              </a:ext>
            </a:extLst>
          </p:cNvPr>
          <p:cNvSpPr>
            <a:spLocks noGrp="1"/>
          </p:cNvSpPr>
          <p:nvPr>
            <p:ph type="title"/>
          </p:nvPr>
        </p:nvSpPr>
        <p:spPr/>
        <p:txBody>
          <a:bodyPr/>
          <a:lstStyle/>
          <a:p>
            <a:pPr algn="ctr"/>
            <a:r>
              <a:rPr lang="pt-BR" b="1" dirty="0"/>
              <a:t>AULA 06: COMO FAZER AS CONCLUSÕES</a:t>
            </a:r>
            <a:br>
              <a:rPr lang="pt-BR" dirty="0"/>
            </a:br>
            <a:endParaRPr lang="pt-BR" dirty="0"/>
          </a:p>
        </p:txBody>
      </p:sp>
      <p:sp>
        <p:nvSpPr>
          <p:cNvPr id="3" name="Espaço Reservado para Conteúdo 2">
            <a:extLst>
              <a:ext uri="{FF2B5EF4-FFF2-40B4-BE49-F238E27FC236}">
                <a16:creationId xmlns:a16="http://schemas.microsoft.com/office/drawing/2014/main" id="{C52F0297-A9A6-48A7-8EC8-6F08E890E1DC}"/>
              </a:ext>
            </a:extLst>
          </p:cNvPr>
          <p:cNvSpPr>
            <a:spLocks noGrp="1"/>
          </p:cNvSpPr>
          <p:nvPr>
            <p:ph idx="1"/>
          </p:nvPr>
        </p:nvSpPr>
        <p:spPr>
          <a:xfrm>
            <a:off x="1451579" y="2015732"/>
            <a:ext cx="9603275" cy="4037749"/>
          </a:xfrm>
        </p:spPr>
        <p:txBody>
          <a:bodyPr>
            <a:normAutofit/>
          </a:bodyPr>
          <a:lstStyle/>
          <a:p>
            <a:pPr marL="0" indent="0" algn="r">
              <a:buNone/>
            </a:pPr>
            <a:r>
              <a:rPr lang="pt-BR" dirty="0">
                <a:solidFill>
                  <a:srgbClr val="00B050"/>
                </a:solidFill>
              </a:rPr>
              <a:t>PARA REFLETIR</a:t>
            </a:r>
          </a:p>
          <a:p>
            <a:pPr marL="0" indent="0" algn="r">
              <a:buNone/>
            </a:pPr>
            <a:r>
              <a:rPr lang="pt-BR" i="1" dirty="0">
                <a:solidFill>
                  <a:srgbClr val="00B050"/>
                </a:solidFill>
              </a:rPr>
              <a:t>A persistência é o caminho do êxito” (Charles Chaplin)</a:t>
            </a:r>
            <a:endParaRPr lang="pt-BR" dirty="0">
              <a:solidFill>
                <a:srgbClr val="00B050"/>
              </a:solidFill>
            </a:endParaRPr>
          </a:p>
          <a:p>
            <a:pPr marL="0" indent="0">
              <a:buNone/>
            </a:pPr>
            <a:endParaRPr lang="pt-BR" dirty="0">
              <a:solidFill>
                <a:srgbClr val="00B050"/>
              </a:solidFill>
            </a:endParaRPr>
          </a:p>
          <a:p>
            <a:pPr marL="0" indent="0" algn="just">
              <a:buNone/>
            </a:pPr>
            <a:r>
              <a:rPr lang="pt-BR" sz="2400" dirty="0"/>
              <a:t>Objetivo: ao final desta aula o aluno deverá ser capaz de fazer as conclusões, entendendo que, no ENEM, é nesta parte que se coloca uma sugestão para a solução do problema que o tema sugere e que você demonstrou disposição em resolvê-lo, lá na Introdução.</a:t>
            </a:r>
          </a:p>
          <a:p>
            <a:pPr marL="0" indent="0" algn="just">
              <a:buNone/>
            </a:pPr>
            <a:endParaRPr lang="pt-BR" sz="2400" dirty="0"/>
          </a:p>
          <a:p>
            <a:pPr marL="0" indent="0">
              <a:buNone/>
            </a:pPr>
            <a:endParaRPr lang="pt-BR" sz="1400" dirty="0">
              <a:solidFill>
                <a:srgbClr val="FF0000"/>
              </a:solidFill>
            </a:endParaRPr>
          </a:p>
          <a:p>
            <a:pPr marL="0" indent="0">
              <a:buNone/>
            </a:pPr>
            <a:endParaRPr lang="pt-BR" dirty="0"/>
          </a:p>
          <a:p>
            <a:endParaRPr lang="pt-BR" dirty="0"/>
          </a:p>
        </p:txBody>
      </p:sp>
    </p:spTree>
    <p:extLst>
      <p:ext uri="{BB962C8B-B14F-4D97-AF65-F5344CB8AC3E}">
        <p14:creationId xmlns:p14="http://schemas.microsoft.com/office/powerpoint/2010/main" val="4288644126"/>
      </p:ext>
    </p:extLst>
  </p:cSld>
  <p:clrMapOvr>
    <a:masterClrMapping/>
  </p:clrMapOvr>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D161B0A-7DE7-4D01-8CEA-546DD366CFEF}"/>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DD13A209-D46F-4AE7-8808-9294E79D0D59}"/>
              </a:ext>
            </a:extLst>
          </p:cNvPr>
          <p:cNvSpPr>
            <a:spLocks noGrp="1"/>
          </p:cNvSpPr>
          <p:nvPr>
            <p:ph idx="1"/>
          </p:nvPr>
        </p:nvSpPr>
        <p:spPr/>
        <p:txBody>
          <a:bodyPr>
            <a:normAutofit/>
          </a:bodyPr>
          <a:lstStyle/>
          <a:p>
            <a:pPr marL="0" indent="0">
              <a:buNone/>
            </a:pPr>
            <a:endParaRPr lang="pt-BR" dirty="0"/>
          </a:p>
          <a:p>
            <a:pPr marL="0" indent="0" algn="just">
              <a:buNone/>
            </a:pPr>
            <a:r>
              <a:rPr lang="pt-BR" sz="2800" dirty="0"/>
              <a:t>Já dissemos antes que, nas Conclusões da redação do ENEM, o estudante deve colocar sua proposta para solução do problema que o tema sugere. Vamos ver quais foram as soluções que os alunos nota 1000 propuseram? Vamos lá!</a:t>
            </a:r>
          </a:p>
          <a:p>
            <a:pPr marL="0" indent="0" algn="just">
              <a:buNone/>
            </a:pPr>
            <a:endParaRPr lang="pt-BR" sz="2800" dirty="0"/>
          </a:p>
          <a:p>
            <a:pPr marL="0" indent="0" algn="just">
              <a:buNone/>
            </a:pPr>
            <a:endParaRPr lang="pt-BR" sz="2800" dirty="0"/>
          </a:p>
          <a:p>
            <a:pPr marL="0" indent="0">
              <a:buNone/>
            </a:pPr>
            <a:endParaRPr lang="pt-BR" dirty="0"/>
          </a:p>
        </p:txBody>
      </p:sp>
    </p:spTree>
    <p:extLst>
      <p:ext uri="{BB962C8B-B14F-4D97-AF65-F5344CB8AC3E}">
        <p14:creationId xmlns:p14="http://schemas.microsoft.com/office/powerpoint/2010/main" val="1428654436"/>
      </p:ext>
    </p:extLst>
  </p:cSld>
  <p:clrMapOvr>
    <a:masterClrMapping/>
  </p:clrMapOvr>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DAB1547-A646-4BEC-8DA4-2915CB2A5236}"/>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AF2B50CE-4395-45CC-8226-48FC9565A204}"/>
              </a:ext>
            </a:extLst>
          </p:cNvPr>
          <p:cNvSpPr>
            <a:spLocks noGrp="1"/>
          </p:cNvSpPr>
          <p:nvPr>
            <p:ph idx="1"/>
          </p:nvPr>
        </p:nvSpPr>
        <p:spPr/>
        <p:txBody>
          <a:bodyPr/>
          <a:lstStyle/>
          <a:p>
            <a:pPr marL="0" indent="0">
              <a:buNone/>
            </a:pPr>
            <a:endParaRPr lang="pt-BR" dirty="0"/>
          </a:p>
          <a:p>
            <a:pPr marL="0" indent="0" algn="just">
              <a:buNone/>
            </a:pPr>
            <a:r>
              <a:rPr lang="pt-BR" sz="2400" dirty="0"/>
              <a:t>“</a:t>
            </a:r>
            <a:r>
              <a:rPr lang="pt-BR" sz="2400" i="1" dirty="0"/>
              <a:t>Cabe ao Ministério da Educação criar um projeto para ser desenvolvido nas escolas o qual promova palestras, apresentações artísticas e atividades lúdicas a respeito do cotidiano e dos direitos dos surdos. - uma vez que ações culturais coletivas têm imenso poder transformador</a:t>
            </a:r>
            <a:r>
              <a:rPr lang="pt-BR" sz="2400" dirty="0"/>
              <a:t>” (Thaís Fonseca)*</a:t>
            </a:r>
          </a:p>
          <a:p>
            <a:pPr marL="0" indent="0">
              <a:buNone/>
            </a:pPr>
            <a:endParaRPr lang="pt-BR" dirty="0"/>
          </a:p>
          <a:p>
            <a:pPr marL="0" indent="0">
              <a:buNone/>
            </a:pPr>
            <a:r>
              <a:rPr lang="pt-BR" sz="14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913638279"/>
      </p:ext>
    </p:extLst>
  </p:cSld>
  <p:clrMapOvr>
    <a:masterClrMapping/>
  </p:clrMapOvr>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D8EA69B-5DD5-49D0-8FA2-FBFC7461AF3A}"/>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B3B7BE57-0E0A-4039-BE5F-1DE1597F1464}"/>
              </a:ext>
            </a:extLst>
          </p:cNvPr>
          <p:cNvSpPr>
            <a:spLocks noGrp="1"/>
          </p:cNvSpPr>
          <p:nvPr>
            <p:ph idx="1"/>
          </p:nvPr>
        </p:nvSpPr>
        <p:spPr/>
        <p:txBody>
          <a:bodyPr>
            <a:normAutofit lnSpcReduction="10000"/>
          </a:bodyPr>
          <a:lstStyle/>
          <a:p>
            <a:pPr marL="0" indent="0">
              <a:buNone/>
            </a:pPr>
            <a:endParaRPr lang="pt-BR" i="1" dirty="0"/>
          </a:p>
          <a:p>
            <a:pPr marL="0" indent="0" algn="just">
              <a:buNone/>
            </a:pPr>
            <a:r>
              <a:rPr lang="pt-BR" sz="2800" i="1" dirty="0"/>
              <a:t>“Dessa maneira, é preciso que o Estado brasileiro promova melhorias no sistema público de ensino do país, por meio de sua adaptação às necessidades dos surdos” (Larissa Fernandes)*</a:t>
            </a:r>
            <a:endParaRPr lang="pt-BR" sz="2800" dirty="0"/>
          </a:p>
          <a:p>
            <a:pPr marL="0" indent="0">
              <a:buNone/>
            </a:pPr>
            <a:endParaRPr lang="pt-BR" dirty="0"/>
          </a:p>
          <a:p>
            <a:pPr marL="0" indent="0">
              <a:buNone/>
            </a:pPr>
            <a:endParaRPr lang="pt-BR" dirty="0"/>
          </a:p>
          <a:p>
            <a:pPr marL="0" indent="0">
              <a:buNone/>
            </a:pPr>
            <a:r>
              <a:rPr lang="pt-BR" sz="14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3220683711"/>
      </p:ext>
    </p:extLst>
  </p:cSld>
  <p:clrMapOvr>
    <a:masterClrMapping/>
  </p:clrMapOvr>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316AC88-9225-4780-95ED-75E4319878FD}"/>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9CE77EFF-1434-48A9-9E52-1AEC5A373EB6}"/>
              </a:ext>
            </a:extLst>
          </p:cNvPr>
          <p:cNvSpPr>
            <a:spLocks noGrp="1"/>
          </p:cNvSpPr>
          <p:nvPr>
            <p:ph idx="1"/>
          </p:nvPr>
        </p:nvSpPr>
        <p:spPr/>
        <p:txBody>
          <a:bodyPr>
            <a:normAutofit/>
          </a:bodyPr>
          <a:lstStyle/>
          <a:p>
            <a:pPr marL="0" indent="0">
              <a:buNone/>
            </a:pPr>
            <a:endParaRPr lang="pt-BR" i="1" dirty="0"/>
          </a:p>
          <a:p>
            <a:pPr marL="0" indent="0" algn="just">
              <a:buNone/>
            </a:pPr>
            <a:r>
              <a:rPr lang="pt-BR" sz="2400" i="1" dirty="0"/>
              <a:t>“É necessário que o Ministério da Educação, em parceria com instituições de apoio ao surdo, proporcione a este maiores chances de se inserir no mercado, mediante a implementação do suporte adequado para a formação escolar e acadêmica desse indivíduo” (Allan de Castro)*</a:t>
            </a:r>
            <a:endParaRPr lang="pt-BR" sz="2400" dirty="0"/>
          </a:p>
          <a:p>
            <a:pPr marL="0" indent="0" algn="just">
              <a:buNone/>
            </a:pPr>
            <a:endParaRPr lang="pt-BR" dirty="0">
              <a:solidFill>
                <a:srgbClr val="FF0000"/>
              </a:solidFill>
            </a:endParaRPr>
          </a:p>
          <a:p>
            <a:pPr marL="0" indent="0" algn="just">
              <a:buNone/>
            </a:pPr>
            <a:r>
              <a:rPr lang="pt-BR" sz="1400" dirty="0">
                <a:solidFill>
                  <a:srgbClr val="FF0000"/>
                </a:solidFill>
              </a:rPr>
              <a:t>* Veja redação na íntegra no Anexo!</a:t>
            </a:r>
          </a:p>
          <a:p>
            <a:endParaRPr lang="pt-BR" dirty="0"/>
          </a:p>
        </p:txBody>
      </p:sp>
    </p:spTree>
    <p:extLst>
      <p:ext uri="{BB962C8B-B14F-4D97-AF65-F5344CB8AC3E}">
        <p14:creationId xmlns:p14="http://schemas.microsoft.com/office/powerpoint/2010/main" val="437918975"/>
      </p:ext>
    </p:extLst>
  </p:cSld>
  <p:clrMapOvr>
    <a:masterClrMapping/>
  </p:clrMapOvr>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9150F66E-5A75-4103-A467-460507CEB53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F55C8227-69FE-48EA-85C0-D55585D0EDD8}"/>
              </a:ext>
            </a:extLst>
          </p:cNvPr>
          <p:cNvSpPr>
            <a:spLocks noGrp="1"/>
          </p:cNvSpPr>
          <p:nvPr>
            <p:ph idx="1"/>
          </p:nvPr>
        </p:nvSpPr>
        <p:spPr/>
        <p:txBody>
          <a:bodyPr>
            <a:normAutofit lnSpcReduction="10000"/>
          </a:bodyPr>
          <a:lstStyle/>
          <a:p>
            <a:pPr marL="0" indent="0">
              <a:buNone/>
            </a:pPr>
            <a:endParaRPr lang="pt-BR" dirty="0"/>
          </a:p>
          <a:p>
            <a:pPr marL="0" indent="0" algn="just">
              <a:buNone/>
            </a:pPr>
            <a:r>
              <a:rPr lang="pt-BR" sz="2800" i="1" dirty="0"/>
              <a:t>“É fundamental, portanto, a criação de oficinas educativas, pelas prefeituras, visando à elucidação das massas sobre a marginalização da educação dos surdos, por meio de palestras de sociólogos que orientem a inserção social e escolar desses sujeitos.” (Matheus Rosi)*</a:t>
            </a:r>
          </a:p>
          <a:p>
            <a:pPr marL="0" indent="0">
              <a:buNone/>
            </a:pPr>
            <a:endParaRPr lang="pt-BR" i="1" dirty="0"/>
          </a:p>
          <a:p>
            <a:pPr marL="0" indent="0">
              <a:buNone/>
            </a:pPr>
            <a:r>
              <a:rPr lang="pt-BR" sz="1400" dirty="0">
                <a:solidFill>
                  <a:srgbClr val="FF0000"/>
                </a:solidFill>
              </a:rPr>
              <a:t>* Veja redação na íntegra no Anexo!</a:t>
            </a:r>
          </a:p>
          <a:p>
            <a:pPr marL="0" indent="0">
              <a:buNone/>
            </a:pPr>
            <a:endParaRPr lang="pt-BR" i="1" dirty="0"/>
          </a:p>
          <a:p>
            <a:pPr marL="0" indent="0">
              <a:buNone/>
            </a:pPr>
            <a:endParaRPr lang="pt-BR" dirty="0"/>
          </a:p>
        </p:txBody>
      </p:sp>
    </p:spTree>
    <p:extLst>
      <p:ext uri="{BB962C8B-B14F-4D97-AF65-F5344CB8AC3E}">
        <p14:creationId xmlns:p14="http://schemas.microsoft.com/office/powerpoint/2010/main" val="1950034073"/>
      </p:ext>
    </p:extLst>
  </p:cSld>
  <p:clrMapOvr>
    <a:masterClrMapping/>
  </p:clrMapOvr>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33D12A6-B773-464F-9DD0-59131D29BCC0}"/>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8A2CC13-F988-465B-96BF-9AE06B8D6E11}"/>
              </a:ext>
            </a:extLst>
          </p:cNvPr>
          <p:cNvSpPr>
            <a:spLocks noGrp="1"/>
          </p:cNvSpPr>
          <p:nvPr>
            <p:ph idx="1"/>
          </p:nvPr>
        </p:nvSpPr>
        <p:spPr/>
        <p:txBody>
          <a:bodyPr>
            <a:normAutofit lnSpcReduction="10000"/>
          </a:bodyPr>
          <a:lstStyle/>
          <a:p>
            <a:pPr marL="0" indent="0" algn="just">
              <a:buNone/>
            </a:pPr>
            <a:r>
              <a:rPr lang="pt-BR" sz="2800" i="1" dirty="0"/>
              <a:t>“A escola deve preparar surdos e ouvintes para a convivência harmoniosa, com a introdução de aulas de Libras na grade curricular, a fim de uniformizar o laço social e, também, cumprir com a máxima de Nelson Mandela que constitui a educação como segredo para transformar o mundo.” (Beatriz Albino)*</a:t>
            </a:r>
          </a:p>
          <a:p>
            <a:pPr marL="0" indent="0" algn="just">
              <a:buNone/>
            </a:pPr>
            <a:endParaRPr lang="pt-BR" i="1" dirty="0"/>
          </a:p>
          <a:p>
            <a:pPr marL="0" indent="0" algn="just">
              <a:buNone/>
            </a:pPr>
            <a:r>
              <a:rPr lang="pt-BR" sz="1400" dirty="0">
                <a:solidFill>
                  <a:srgbClr val="FF0000"/>
                </a:solidFill>
              </a:rPr>
              <a:t>* Veja redação na íntegra no Anexo!</a:t>
            </a:r>
          </a:p>
          <a:p>
            <a:pPr marL="0" indent="0" algn="just">
              <a:buNone/>
            </a:pPr>
            <a:endParaRPr lang="pt-BR" i="1" dirty="0"/>
          </a:p>
          <a:p>
            <a:pPr marL="0" indent="0" algn="just">
              <a:buNone/>
            </a:pPr>
            <a:endParaRPr lang="pt-BR" dirty="0"/>
          </a:p>
        </p:txBody>
      </p:sp>
    </p:spTree>
    <p:extLst>
      <p:ext uri="{BB962C8B-B14F-4D97-AF65-F5344CB8AC3E}">
        <p14:creationId xmlns:p14="http://schemas.microsoft.com/office/powerpoint/2010/main" val="707470123"/>
      </p:ext>
    </p:extLst>
  </p:cSld>
  <p:clrMapOvr>
    <a:masterClrMapping/>
  </p:clrMapOvr>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81173BAC-F6AD-4E86-8DEF-3D2EF4A1EDC3}"/>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0BC4E6B4-905C-4482-932F-57AC3CA226E5}"/>
              </a:ext>
            </a:extLst>
          </p:cNvPr>
          <p:cNvSpPr>
            <a:spLocks noGrp="1"/>
          </p:cNvSpPr>
          <p:nvPr>
            <p:ph idx="1"/>
          </p:nvPr>
        </p:nvSpPr>
        <p:spPr/>
        <p:txBody>
          <a:bodyPr>
            <a:normAutofit lnSpcReduction="10000"/>
          </a:bodyPr>
          <a:lstStyle/>
          <a:p>
            <a:pPr marL="0" indent="0" algn="just">
              <a:buNone/>
            </a:pPr>
            <a:r>
              <a:rPr lang="pt-BR" sz="2800" i="1" dirty="0"/>
              <a:t>“Que o Poder Público destine maiores investimentos à capacitação de profissionais da educação especializados no ensino inclusivo e às melhorias estruturais nas escolas, com o objetivo de oferecer aos surdos uma formação mais eficaz.” (Isabella Barros)*</a:t>
            </a:r>
            <a:endParaRPr lang="pt-BR" sz="2800" dirty="0"/>
          </a:p>
          <a:p>
            <a:pPr marL="0" indent="0">
              <a:buNone/>
            </a:pPr>
            <a:endParaRPr lang="pt-BR" dirty="0"/>
          </a:p>
          <a:p>
            <a:pPr marL="0" indent="0">
              <a:buNone/>
            </a:pPr>
            <a:endParaRPr lang="pt-BR" dirty="0"/>
          </a:p>
          <a:p>
            <a:pPr marL="0" indent="0">
              <a:buNone/>
            </a:pPr>
            <a:r>
              <a:rPr lang="pt-BR" sz="1400" dirty="0">
                <a:solidFill>
                  <a:srgbClr val="FF0000"/>
                </a:solidFill>
              </a:rPr>
              <a:t>* Veja redação na íntegra no Anexo!</a:t>
            </a:r>
          </a:p>
          <a:p>
            <a:pPr marL="0" indent="0">
              <a:buNone/>
            </a:pPr>
            <a:endParaRPr lang="pt-BR" dirty="0"/>
          </a:p>
        </p:txBody>
      </p:sp>
    </p:spTree>
    <p:extLst>
      <p:ext uri="{BB962C8B-B14F-4D97-AF65-F5344CB8AC3E}">
        <p14:creationId xmlns:p14="http://schemas.microsoft.com/office/powerpoint/2010/main" val="1648871071"/>
      </p:ext>
    </p:extLst>
  </p:cSld>
  <p:clrMapOvr>
    <a:masterClrMapping/>
  </p:clrMapOvr>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EF34777-9EE2-4D76-B698-75CAE4DD86C2}"/>
              </a:ext>
            </a:extLst>
          </p:cNvPr>
          <p:cNvSpPr>
            <a:spLocks noGrp="1"/>
          </p:cNvSpPr>
          <p:nvPr>
            <p:ph type="title"/>
          </p:nvPr>
        </p:nvSpPr>
        <p:spPr/>
        <p:txBody>
          <a:bodyPr>
            <a:normAutofit/>
          </a:bodyPr>
          <a:lstStyle/>
          <a:p>
            <a:pPr algn="ctr"/>
            <a:r>
              <a:rPr lang="pt-BR" b="1" dirty="0"/>
              <a:t>AULA 04: COMO FAZER A INTRODUÇÃO</a:t>
            </a:r>
            <a:br>
              <a:rPr lang="pt-BR" dirty="0"/>
            </a:br>
            <a:endParaRPr lang="pt-BR" dirty="0"/>
          </a:p>
        </p:txBody>
      </p:sp>
      <p:pic>
        <p:nvPicPr>
          <p:cNvPr id="4" name="TRILHA 10">
            <a:hlinkClick r:id="" action="ppaction://media"/>
            <a:extLst>
              <a:ext uri="{FF2B5EF4-FFF2-40B4-BE49-F238E27FC236}">
                <a16:creationId xmlns:a16="http://schemas.microsoft.com/office/drawing/2014/main" id="{9AF95670-2E29-4B69-BD76-968DDE2A1E9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5122" name="Picture 2" descr="Resultado de imagem para comeÃ§o">
            <a:extLst>
              <a:ext uri="{FF2B5EF4-FFF2-40B4-BE49-F238E27FC236}">
                <a16:creationId xmlns:a16="http://schemas.microsoft.com/office/drawing/2014/main" id="{986CFCD6-71FE-42F3-81F4-2BB0F2A1BFA6}"/>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41688"/>
            <a:ext cx="12192000" cy="419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3889889076"/>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B2BC41B0-5060-432D-9E43-DED50F81C5B8}"/>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E7EDC6E6-9A43-4642-9A69-39B6C56D0F95}"/>
              </a:ext>
            </a:extLst>
          </p:cNvPr>
          <p:cNvSpPr>
            <a:spLocks noGrp="1"/>
          </p:cNvSpPr>
          <p:nvPr>
            <p:ph idx="1"/>
          </p:nvPr>
        </p:nvSpPr>
        <p:spPr/>
        <p:txBody>
          <a:bodyPr/>
          <a:lstStyle/>
          <a:p>
            <a:pPr marL="0" indent="0" algn="just">
              <a:buNone/>
            </a:pPr>
            <a:r>
              <a:rPr lang="pt-BR" sz="2800" i="1" dirty="0"/>
              <a:t>“Para combater a intolerância religiosa, cabe ao Governo intensificar esforços, criando leis específicas e aumentando o tempo de punição para quem comete qualquer tipo de violência devido à religião”. [...]” (Giovanna Takahashi)*</a:t>
            </a:r>
          </a:p>
          <a:p>
            <a:pPr marL="0" indent="0">
              <a:buNone/>
            </a:pPr>
            <a:endParaRPr lang="pt-BR" i="1" dirty="0"/>
          </a:p>
          <a:p>
            <a:pPr marL="0" indent="0">
              <a:buNone/>
            </a:pPr>
            <a:r>
              <a:rPr lang="pt-BR" sz="1400" dirty="0">
                <a:solidFill>
                  <a:srgbClr val="FF0000"/>
                </a:solidFill>
              </a:rPr>
              <a:t>* Veja redação na íntegra no Anexo!</a:t>
            </a:r>
          </a:p>
          <a:p>
            <a:pPr marL="0" indent="0">
              <a:buNone/>
            </a:pPr>
            <a:endParaRPr lang="pt-BR" dirty="0"/>
          </a:p>
          <a:p>
            <a:pPr marL="0" indent="0">
              <a:buNone/>
            </a:pPr>
            <a:endParaRPr lang="pt-BR" dirty="0"/>
          </a:p>
        </p:txBody>
      </p:sp>
    </p:spTree>
    <p:extLst>
      <p:ext uri="{BB962C8B-B14F-4D97-AF65-F5344CB8AC3E}">
        <p14:creationId xmlns:p14="http://schemas.microsoft.com/office/powerpoint/2010/main" val="1442493491"/>
      </p:ext>
    </p:extLst>
  </p:cSld>
  <p:clrMapOvr>
    <a:masterClrMapping/>
  </p:clrMapOvr>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3205EA5C-A6A6-4097-8D23-991F3BAFA777}"/>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333E076-3C82-4100-9638-8B67BD4A8B81}"/>
              </a:ext>
            </a:extLst>
          </p:cNvPr>
          <p:cNvSpPr>
            <a:spLocks noGrp="1"/>
          </p:cNvSpPr>
          <p:nvPr>
            <p:ph idx="1"/>
          </p:nvPr>
        </p:nvSpPr>
        <p:spPr/>
        <p:txBody>
          <a:bodyPr>
            <a:normAutofit lnSpcReduction="10000"/>
          </a:bodyPr>
          <a:lstStyle/>
          <a:p>
            <a:pPr marL="0" indent="0" algn="just">
              <a:buNone/>
            </a:pPr>
            <a:r>
              <a:rPr lang="pt-BR" sz="2800" i="1" dirty="0"/>
              <a:t>“Por fim, a mídia pode abordar a intolerância religiosa como assunto de suas novelas, visto que causa forte impacto na vida social. Assim, o respeito será base para a construção de um Brasil mais tolerante e preocupado com a garantia dos direitos humanos de sua população.” (Jordana Bottin)</a:t>
            </a:r>
          </a:p>
          <a:p>
            <a:pPr marL="0" indent="0">
              <a:buNone/>
            </a:pPr>
            <a:endParaRPr lang="pt-BR" i="1" dirty="0"/>
          </a:p>
          <a:p>
            <a:pPr marL="0" indent="0">
              <a:buNone/>
            </a:pPr>
            <a:r>
              <a:rPr lang="pt-BR" sz="1400" dirty="0">
                <a:solidFill>
                  <a:srgbClr val="FF0000"/>
                </a:solidFill>
              </a:rPr>
              <a:t>* Veja redação na íntegra no Anexo!</a:t>
            </a:r>
          </a:p>
          <a:p>
            <a:pPr marL="0" indent="0">
              <a:buNone/>
            </a:pPr>
            <a:endParaRPr lang="pt-BR" dirty="0"/>
          </a:p>
          <a:p>
            <a:endParaRPr lang="pt-BR" dirty="0"/>
          </a:p>
        </p:txBody>
      </p:sp>
    </p:spTree>
    <p:extLst>
      <p:ext uri="{BB962C8B-B14F-4D97-AF65-F5344CB8AC3E}">
        <p14:creationId xmlns:p14="http://schemas.microsoft.com/office/powerpoint/2010/main" val="3891389817"/>
      </p:ext>
    </p:extLst>
  </p:cSld>
  <p:clrMapOvr>
    <a:masterClrMapping/>
  </p:clrMapOvr>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FD681A41-816F-45AC-ABD9-B145D37B2E3C}"/>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C4766BA1-282F-4C23-88F4-FCB21729D4BD}"/>
              </a:ext>
            </a:extLst>
          </p:cNvPr>
          <p:cNvSpPr>
            <a:spLocks noGrp="1"/>
          </p:cNvSpPr>
          <p:nvPr>
            <p:ph idx="1"/>
          </p:nvPr>
        </p:nvSpPr>
        <p:spPr/>
        <p:txBody>
          <a:bodyPr>
            <a:normAutofit lnSpcReduction="10000"/>
          </a:bodyPr>
          <a:lstStyle/>
          <a:p>
            <a:pPr marL="0" indent="0" algn="just">
              <a:buNone/>
            </a:pPr>
            <a:r>
              <a:rPr lang="pt-BR" sz="2800" i="1" dirty="0"/>
              <a:t>“As instituições de ensino, em parceria com a mídia e ONGs, podem fomentar o pensamento crítico por intermédio de pesquisas, projetos, trabalhos, debates e campanhas publicitárias esclarecedoras.” (Desirée Abade)*</a:t>
            </a:r>
          </a:p>
          <a:p>
            <a:pPr marL="0" indent="0">
              <a:buNone/>
            </a:pPr>
            <a:endParaRPr lang="pt-BR" i="1" dirty="0"/>
          </a:p>
          <a:p>
            <a:pPr marL="0" indent="0">
              <a:buNone/>
            </a:pPr>
            <a:endParaRPr lang="pt-BR" i="1" dirty="0"/>
          </a:p>
          <a:p>
            <a:pPr marL="0" indent="0">
              <a:buNone/>
            </a:pPr>
            <a:r>
              <a:rPr lang="pt-BR" sz="1400" dirty="0">
                <a:solidFill>
                  <a:srgbClr val="FF0000"/>
                </a:solidFill>
              </a:rPr>
              <a:t>* Veja redação na íntegra no Anexo!</a:t>
            </a:r>
          </a:p>
          <a:p>
            <a:pPr marL="0" indent="0">
              <a:buNone/>
            </a:pPr>
            <a:endParaRPr lang="pt-BR" i="1" dirty="0"/>
          </a:p>
          <a:p>
            <a:pPr marL="0" indent="0">
              <a:buNone/>
            </a:pPr>
            <a:endParaRPr lang="pt-BR" dirty="0"/>
          </a:p>
          <a:p>
            <a:endParaRPr lang="pt-BR" dirty="0"/>
          </a:p>
        </p:txBody>
      </p:sp>
    </p:spTree>
    <p:extLst>
      <p:ext uri="{BB962C8B-B14F-4D97-AF65-F5344CB8AC3E}">
        <p14:creationId xmlns:p14="http://schemas.microsoft.com/office/powerpoint/2010/main" val="3446031598"/>
      </p:ext>
    </p:extLst>
  </p:cSld>
  <p:clrMapOvr>
    <a:masterClrMapping/>
  </p:clrMapOvr>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4C9D6C1D-35FC-4BBC-ABB1-45FB57E1E5B4}"/>
              </a:ext>
            </a:extLst>
          </p:cNvPr>
          <p:cNvSpPr>
            <a:spLocks noGrp="1"/>
          </p:cNvSpPr>
          <p:nvPr>
            <p:ph type="title"/>
          </p:nvPr>
        </p:nvSpPr>
        <p:spPr/>
        <p:txBody>
          <a:bodyPr/>
          <a:lstStyle/>
          <a:p>
            <a:endParaRPr lang="pt-BR"/>
          </a:p>
        </p:txBody>
      </p:sp>
      <p:sp>
        <p:nvSpPr>
          <p:cNvPr id="3" name="Espaço Reservado para Conteúdo 2">
            <a:extLst>
              <a:ext uri="{FF2B5EF4-FFF2-40B4-BE49-F238E27FC236}">
                <a16:creationId xmlns:a16="http://schemas.microsoft.com/office/drawing/2014/main" id="{2BA96E1A-A16A-471C-8952-831B70F27D0A}"/>
              </a:ext>
            </a:extLst>
          </p:cNvPr>
          <p:cNvSpPr>
            <a:spLocks noGrp="1"/>
          </p:cNvSpPr>
          <p:nvPr>
            <p:ph idx="1"/>
          </p:nvPr>
        </p:nvSpPr>
        <p:spPr/>
        <p:txBody>
          <a:bodyPr>
            <a:normAutofit lnSpcReduction="10000"/>
          </a:bodyPr>
          <a:lstStyle/>
          <a:p>
            <a:pPr marL="0" indent="0" algn="just">
              <a:buNone/>
            </a:pPr>
            <a:endParaRPr lang="pt-BR" sz="2800" i="1" dirty="0"/>
          </a:p>
          <a:p>
            <a:pPr marL="0" indent="0" algn="just">
              <a:buNone/>
            </a:pPr>
            <a:r>
              <a:rPr lang="pt-BR" sz="2800" i="1" dirty="0"/>
              <a:t>“Cabe às escolas e às famílias educarem as crianças para que, desde cedo, aprendam que têm o direito de seguir suas escolhas, mas que devem ser tolerantes e respeitar as crenças do outro” (Tamyres Vieira)*</a:t>
            </a:r>
          </a:p>
          <a:p>
            <a:pPr marL="0" indent="0">
              <a:buNone/>
            </a:pPr>
            <a:endParaRPr lang="pt-BR" i="1" dirty="0"/>
          </a:p>
          <a:p>
            <a:pPr marL="0" indent="0">
              <a:buNone/>
            </a:pPr>
            <a:endParaRPr lang="pt-BR" i="1" dirty="0"/>
          </a:p>
          <a:p>
            <a:pPr marL="0" indent="0">
              <a:buNone/>
            </a:pPr>
            <a:r>
              <a:rPr lang="pt-BR" sz="1400" dirty="0">
                <a:solidFill>
                  <a:srgbClr val="FF0000"/>
                </a:solidFill>
              </a:rPr>
              <a:t>* Veja redação na íntegra no Anexo!</a:t>
            </a:r>
          </a:p>
          <a:p>
            <a:pPr marL="0" indent="0">
              <a:buNone/>
            </a:pPr>
            <a:endParaRPr lang="pt-BR" dirty="0"/>
          </a:p>
          <a:p>
            <a:endParaRPr lang="pt-BR" dirty="0"/>
          </a:p>
        </p:txBody>
      </p:sp>
    </p:spTree>
    <p:extLst>
      <p:ext uri="{BB962C8B-B14F-4D97-AF65-F5344CB8AC3E}">
        <p14:creationId xmlns:p14="http://schemas.microsoft.com/office/powerpoint/2010/main" val="859122883"/>
      </p:ext>
    </p:extLst>
  </p:cSld>
  <p:clrMapOvr>
    <a:masterClrMapping/>
  </p:clrMapOvr>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5F65C2B5-810C-4AF0-8BEA-24D80844C119}"/>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B9BC090A-99ED-4F61-A7BB-DA4119F32DC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1026" name="Picture 2" descr="Resultado de imagem para apresentando TCC">
            <a:extLst>
              <a:ext uri="{FF2B5EF4-FFF2-40B4-BE49-F238E27FC236}">
                <a16:creationId xmlns:a16="http://schemas.microsoft.com/office/drawing/2014/main" id="{7FCC469E-253E-41C5-A525-4B82DA9EA79F}"/>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0"/>
            <a:ext cx="12192000" cy="6858000"/>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4362984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D5783747-DC57-4079-8D1C-5643A38169E7}"/>
              </a:ext>
            </a:extLst>
          </p:cNvPr>
          <p:cNvSpPr>
            <a:spLocks noGrp="1"/>
          </p:cNvSpPr>
          <p:nvPr>
            <p:ph type="title"/>
          </p:nvPr>
        </p:nvSpPr>
        <p:spPr/>
        <p:txBody>
          <a:bodyPr/>
          <a:lstStyle/>
          <a:p>
            <a:pPr algn="ctr"/>
            <a:r>
              <a:rPr lang="pt-BR" b="1" dirty="0"/>
              <a:t>AULA 07: FAZENDO UMA REDAÇÃO AO VIVO</a:t>
            </a:r>
            <a:br>
              <a:rPr lang="pt-BR" dirty="0"/>
            </a:br>
            <a:endParaRPr lang="pt-BR" dirty="0"/>
          </a:p>
        </p:txBody>
      </p:sp>
      <p:sp>
        <p:nvSpPr>
          <p:cNvPr id="3" name="Espaço Reservado para Conteúdo 2">
            <a:extLst>
              <a:ext uri="{FF2B5EF4-FFF2-40B4-BE49-F238E27FC236}">
                <a16:creationId xmlns:a16="http://schemas.microsoft.com/office/drawing/2014/main" id="{25D03ED2-E4F8-43E7-A0DC-A512E42CCC7B}"/>
              </a:ext>
            </a:extLst>
          </p:cNvPr>
          <p:cNvSpPr>
            <a:spLocks noGrp="1"/>
          </p:cNvSpPr>
          <p:nvPr>
            <p:ph idx="1"/>
          </p:nvPr>
        </p:nvSpPr>
        <p:spPr>
          <a:xfrm>
            <a:off x="1451579" y="2015732"/>
            <a:ext cx="9603275" cy="3888357"/>
          </a:xfrm>
        </p:spPr>
        <p:txBody>
          <a:bodyPr>
            <a:normAutofit/>
          </a:bodyPr>
          <a:lstStyle/>
          <a:p>
            <a:pPr marL="0" indent="0" algn="r">
              <a:buNone/>
            </a:pPr>
            <a:r>
              <a:rPr lang="pt-BR" i="1" dirty="0">
                <a:solidFill>
                  <a:srgbClr val="00B050"/>
                </a:solidFill>
              </a:rPr>
              <a:t>PARA REFLETIR </a:t>
            </a:r>
          </a:p>
          <a:p>
            <a:pPr marL="0" indent="0" algn="r">
              <a:buNone/>
            </a:pPr>
            <a:r>
              <a:rPr lang="pt-BR" i="1" dirty="0">
                <a:solidFill>
                  <a:srgbClr val="00B050"/>
                </a:solidFill>
              </a:rPr>
              <a:t>A teoria sem a prática de nada vale, a prática sem a teoria é cega. (Vladimir Lenin – Líder da revolução soviética)</a:t>
            </a:r>
          </a:p>
          <a:p>
            <a:pPr marL="0" indent="0" algn="r">
              <a:buNone/>
            </a:pPr>
            <a:endParaRPr lang="pt-BR" dirty="0">
              <a:solidFill>
                <a:srgbClr val="00B050"/>
              </a:solidFill>
            </a:endParaRPr>
          </a:p>
          <a:p>
            <a:pPr marL="0" indent="0" algn="r">
              <a:buNone/>
            </a:pPr>
            <a:endParaRPr lang="pt-BR" dirty="0">
              <a:solidFill>
                <a:srgbClr val="00B050"/>
              </a:solidFill>
            </a:endParaRPr>
          </a:p>
          <a:p>
            <a:pPr marL="0" indent="0" algn="just">
              <a:buNone/>
            </a:pPr>
            <a:r>
              <a:rPr lang="pt-BR" sz="2400" dirty="0"/>
              <a:t>Objetivo: nesta aula você verá a produção de uma redação do tipo ENEM ao vivo e, deste modo, ao final da mesma, deverá ter uma boa ideia de como se deve fazer uma redação na prática.</a:t>
            </a:r>
          </a:p>
          <a:p>
            <a:pPr marL="0" indent="0">
              <a:buNone/>
            </a:pPr>
            <a:endParaRPr lang="pt-BR" dirty="0"/>
          </a:p>
        </p:txBody>
      </p:sp>
    </p:spTree>
    <p:extLst>
      <p:ext uri="{BB962C8B-B14F-4D97-AF65-F5344CB8AC3E}">
        <p14:creationId xmlns:p14="http://schemas.microsoft.com/office/powerpoint/2010/main" val="1115112517"/>
      </p:ext>
    </p:extLst>
  </p:cSld>
  <p:clrMapOvr>
    <a:masterClrMapping/>
  </p:clrMapOvr>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64389EA-CB55-4781-B496-10D3E3213829}"/>
              </a:ext>
            </a:extLst>
          </p:cNvPr>
          <p:cNvSpPr>
            <a:spLocks noGrp="1"/>
          </p:cNvSpPr>
          <p:nvPr>
            <p:ph type="title"/>
          </p:nvPr>
        </p:nvSpPr>
        <p:spPr/>
        <p:txBody>
          <a:bodyPr/>
          <a:lstStyle/>
          <a:p>
            <a:endParaRPr lang="pt-BR"/>
          </a:p>
        </p:txBody>
      </p:sp>
      <p:pic>
        <p:nvPicPr>
          <p:cNvPr id="4" name="TRILHA 10">
            <a:hlinkClick r:id="" action="ppaction://media"/>
            <a:extLst>
              <a:ext uri="{FF2B5EF4-FFF2-40B4-BE49-F238E27FC236}">
                <a16:creationId xmlns:a16="http://schemas.microsoft.com/office/drawing/2014/main" id="{C38DE3CB-B630-4894-BEC0-70F3D7DE9BBA}"/>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2052" name="Picture 4" descr="Resultado de imagem para orientando TCC">
            <a:extLst>
              <a:ext uri="{FF2B5EF4-FFF2-40B4-BE49-F238E27FC236}">
                <a16:creationId xmlns:a16="http://schemas.microsoft.com/office/drawing/2014/main" id="{058C4878-56A6-4C84-A456-7D84885A588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
            <a:ext cx="12192000" cy="614115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73087127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9FD23-9DA6-43CD-A2BE-F6E3F847B921}"/>
              </a:ext>
            </a:extLst>
          </p:cNvPr>
          <p:cNvSpPr>
            <a:spLocks noGrp="1"/>
          </p:cNvSpPr>
          <p:nvPr>
            <p:ph type="title"/>
          </p:nvPr>
        </p:nvSpPr>
        <p:spPr>
          <a:xfrm>
            <a:off x="1441688" y="378203"/>
            <a:ext cx="9603275" cy="1475552"/>
          </a:xfrm>
        </p:spPr>
        <p:txBody>
          <a:bodyPr>
            <a:noAutofit/>
          </a:bodyPr>
          <a:lstStyle/>
          <a:p>
            <a:pPr algn="ctr"/>
            <a:r>
              <a:rPr lang="pt-BR" sz="4000" b="1" dirty="0">
                <a:solidFill>
                  <a:srgbClr val="FF0000"/>
                </a:solidFill>
              </a:rPr>
              <a:t>AULA 08: OFICINA DE REDAÇÃO </a:t>
            </a:r>
            <a:br>
              <a:rPr lang="pt-BR" sz="4000" b="1" dirty="0"/>
            </a:br>
            <a:r>
              <a:rPr lang="pt-BR" sz="4000" b="1" dirty="0"/>
              <a:t> </a:t>
            </a:r>
            <a:r>
              <a:rPr lang="pt-BR" b="1" dirty="0">
                <a:solidFill>
                  <a:srgbClr val="00B050"/>
                </a:solidFill>
              </a:rPr>
              <a:t>ATENDIMENTO INDIVIDUALIZADO</a:t>
            </a:r>
            <a:br>
              <a:rPr lang="pt-BR" dirty="0">
                <a:solidFill>
                  <a:srgbClr val="00B050"/>
                </a:solidFill>
              </a:rPr>
            </a:br>
            <a:endParaRPr lang="pt-BR" dirty="0">
              <a:solidFill>
                <a:srgbClr val="00B050"/>
              </a:solidFill>
            </a:endParaRPr>
          </a:p>
        </p:txBody>
      </p:sp>
      <p:sp>
        <p:nvSpPr>
          <p:cNvPr id="3" name="Espaço Reservado para Conteúdo 2">
            <a:extLst>
              <a:ext uri="{FF2B5EF4-FFF2-40B4-BE49-F238E27FC236}">
                <a16:creationId xmlns:a16="http://schemas.microsoft.com/office/drawing/2014/main" id="{E603629D-EA40-4E02-BFCF-A51122B7AC8D}"/>
              </a:ext>
            </a:extLst>
          </p:cNvPr>
          <p:cNvSpPr>
            <a:spLocks noGrp="1"/>
          </p:cNvSpPr>
          <p:nvPr>
            <p:ph idx="1"/>
          </p:nvPr>
        </p:nvSpPr>
        <p:spPr>
          <a:xfrm>
            <a:off x="655898" y="1853755"/>
            <a:ext cx="11174857" cy="4037749"/>
          </a:xfrm>
        </p:spPr>
        <p:txBody>
          <a:bodyPr>
            <a:normAutofit fontScale="55000" lnSpcReduction="20000"/>
          </a:bodyPr>
          <a:lstStyle/>
          <a:p>
            <a:pPr marL="0" indent="0" algn="ctr">
              <a:buNone/>
            </a:pPr>
            <a:r>
              <a:rPr lang="pt-BR" sz="7300" b="1" i="1" dirty="0"/>
              <a:t>(</a:t>
            </a:r>
            <a:r>
              <a:rPr lang="pt-BR" sz="5800" b="1" i="1" dirty="0"/>
              <a:t>Se você quer ter orientações individualizadas para sua redação do ENEM adquira agora mesmo a </a:t>
            </a:r>
            <a:r>
              <a:rPr lang="pt-BR" sz="5800" b="1" i="1" dirty="0">
                <a:solidFill>
                  <a:srgbClr val="FF0000"/>
                </a:solidFill>
              </a:rPr>
              <a:t>OFICINA DE REDAÇÃO</a:t>
            </a:r>
            <a:r>
              <a:rPr lang="pt-BR" sz="5800" b="1" i="1" dirty="0"/>
              <a:t>)</a:t>
            </a:r>
          </a:p>
          <a:p>
            <a:pPr marL="0" indent="0" algn="ctr">
              <a:buNone/>
            </a:pPr>
            <a:endParaRPr lang="pt-BR" sz="5800" b="1" i="1" dirty="0"/>
          </a:p>
          <a:p>
            <a:pPr marL="0" indent="0" algn="ctr">
              <a:buNone/>
            </a:pPr>
            <a:endParaRPr lang="pt-BR" sz="5800" b="1" i="1" dirty="0"/>
          </a:p>
          <a:p>
            <a:pPr marL="0" indent="0" algn="ctr">
              <a:buNone/>
            </a:pPr>
            <a:r>
              <a:rPr lang="pt-BR" sz="7300" b="1" i="1" dirty="0"/>
              <a:t> </a:t>
            </a:r>
            <a:r>
              <a:rPr lang="pt-BR" sz="4000" b="1" i="1" dirty="0">
                <a:solidFill>
                  <a:srgbClr val="FF0000"/>
                </a:solidFill>
              </a:rPr>
              <a:t>Clique Aqui </a:t>
            </a:r>
            <a:r>
              <a:rPr lang="pt-BR" sz="4000" b="1" i="1" dirty="0">
                <a:solidFill>
                  <a:srgbClr val="0070C0"/>
                </a:solidFill>
              </a:rPr>
              <a:t>e adquira já a OFICINA DE REDAÇÃO DO ENEM: ATENDIMENTO INDIVIDUALIZADO</a:t>
            </a:r>
            <a:endParaRPr lang="pt-BR" sz="4000" i="1" dirty="0">
              <a:solidFill>
                <a:srgbClr val="0070C0"/>
              </a:solidFill>
            </a:endParaRPr>
          </a:p>
          <a:p>
            <a:pPr marL="0" indent="0" algn="ctr">
              <a:buNone/>
            </a:pPr>
            <a:endParaRPr lang="pt-BR" sz="4000" i="1" dirty="0"/>
          </a:p>
          <a:p>
            <a:pPr marL="0" indent="0" algn="ctr">
              <a:buNone/>
            </a:pPr>
            <a:endParaRPr lang="pt-BR" sz="4000" i="1" dirty="0"/>
          </a:p>
          <a:p>
            <a:pPr marL="0" indent="0" algn="ctr">
              <a:buNone/>
            </a:pPr>
            <a:endParaRPr lang="pt-BR" sz="4000" dirty="0">
              <a:solidFill>
                <a:srgbClr val="FF0000"/>
              </a:solidFill>
            </a:endParaRPr>
          </a:p>
          <a:p>
            <a:endParaRPr lang="pt-BR" dirty="0"/>
          </a:p>
        </p:txBody>
      </p:sp>
      <p:pic>
        <p:nvPicPr>
          <p:cNvPr id="2056" name="Picture 8" descr="Resultado de imagem para DE OLHO">
            <a:extLst>
              <a:ext uri="{FF2B5EF4-FFF2-40B4-BE49-F238E27FC236}">
                <a16:creationId xmlns:a16="http://schemas.microsoft.com/office/drawing/2014/main" id="{C417FCFD-393F-43DD-B186-52D00A73E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51" t="10624" r="10129" b="19982"/>
          <a:stretch/>
        </p:blipFill>
        <p:spPr bwMode="auto">
          <a:xfrm>
            <a:off x="5283140" y="3624273"/>
            <a:ext cx="1625719" cy="126381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14685285"/>
      </p:ext>
    </p:extLst>
  </p:cSld>
  <p:clrMapOvr>
    <a:masterClrMapping/>
  </p:clrMapOvr>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2519B76B-45FB-4B98-9FF0-CB0DE4AAB2E2}"/>
              </a:ext>
            </a:extLst>
          </p:cNvPr>
          <p:cNvSpPr>
            <a:spLocks noGrp="1"/>
          </p:cNvSpPr>
          <p:nvPr>
            <p:ph type="title"/>
          </p:nvPr>
        </p:nvSpPr>
        <p:spPr/>
        <p:txBody>
          <a:bodyPr>
            <a:normAutofit fontScale="90000"/>
          </a:bodyPr>
          <a:lstStyle/>
          <a:p>
            <a:pPr algn="ctr"/>
            <a:r>
              <a:rPr lang="pt-BR" sz="4000" b="1" dirty="0"/>
              <a:t>AULA 08: ORIENTAÇÃO INDIVIDUAL</a:t>
            </a:r>
            <a:br>
              <a:rPr lang="pt-BR" b="1" dirty="0"/>
            </a:br>
            <a:br>
              <a:rPr lang="pt-BR" dirty="0"/>
            </a:br>
            <a:endParaRPr lang="pt-BR" dirty="0"/>
          </a:p>
        </p:txBody>
      </p:sp>
      <p:pic>
        <p:nvPicPr>
          <p:cNvPr id="4" name="TRILHA 10">
            <a:hlinkClick r:id="" action="ppaction://media"/>
            <a:extLst>
              <a:ext uri="{FF2B5EF4-FFF2-40B4-BE49-F238E27FC236}">
                <a16:creationId xmlns:a16="http://schemas.microsoft.com/office/drawing/2014/main" id="{C521A6F5-756B-45E8-BC83-846E44D0D8E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1026" name="Picture 2" descr="Resultado de imagem para atendimento">
            <a:extLst>
              <a:ext uri="{FF2B5EF4-FFF2-40B4-BE49-F238E27FC236}">
                <a16:creationId xmlns:a16="http://schemas.microsoft.com/office/drawing/2014/main" id="{3674919F-52B3-4168-8E5D-6BE70E0049EC}"/>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53754"/>
            <a:ext cx="12191999" cy="500424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8065054"/>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C999FD23-9DA6-43CD-A2BE-F6E3F847B921}"/>
              </a:ext>
            </a:extLst>
          </p:cNvPr>
          <p:cNvSpPr>
            <a:spLocks noGrp="1"/>
          </p:cNvSpPr>
          <p:nvPr>
            <p:ph type="title"/>
          </p:nvPr>
        </p:nvSpPr>
        <p:spPr>
          <a:xfrm>
            <a:off x="1441688" y="378203"/>
            <a:ext cx="9603275" cy="1475552"/>
          </a:xfrm>
        </p:spPr>
        <p:txBody>
          <a:bodyPr>
            <a:noAutofit/>
          </a:bodyPr>
          <a:lstStyle/>
          <a:p>
            <a:pPr algn="ctr"/>
            <a:r>
              <a:rPr lang="pt-BR" sz="4000" b="1" dirty="0">
                <a:solidFill>
                  <a:srgbClr val="FF0000"/>
                </a:solidFill>
              </a:rPr>
              <a:t>AULA 08: ORIENTAÇÃO INDIVIDUAL</a:t>
            </a:r>
            <a:br>
              <a:rPr lang="pt-BR" dirty="0">
                <a:solidFill>
                  <a:srgbClr val="00B050"/>
                </a:solidFill>
              </a:rPr>
            </a:br>
            <a:endParaRPr lang="pt-BR" dirty="0">
              <a:solidFill>
                <a:srgbClr val="00B050"/>
              </a:solidFill>
            </a:endParaRPr>
          </a:p>
        </p:txBody>
      </p:sp>
      <p:sp>
        <p:nvSpPr>
          <p:cNvPr id="3" name="Espaço Reservado para Conteúdo 2">
            <a:extLst>
              <a:ext uri="{FF2B5EF4-FFF2-40B4-BE49-F238E27FC236}">
                <a16:creationId xmlns:a16="http://schemas.microsoft.com/office/drawing/2014/main" id="{E603629D-EA40-4E02-BFCF-A51122B7AC8D}"/>
              </a:ext>
            </a:extLst>
          </p:cNvPr>
          <p:cNvSpPr>
            <a:spLocks noGrp="1"/>
          </p:cNvSpPr>
          <p:nvPr>
            <p:ph idx="1"/>
          </p:nvPr>
        </p:nvSpPr>
        <p:spPr>
          <a:xfrm>
            <a:off x="655898" y="1853755"/>
            <a:ext cx="11174857" cy="4037749"/>
          </a:xfrm>
        </p:spPr>
        <p:txBody>
          <a:bodyPr>
            <a:normAutofit/>
          </a:bodyPr>
          <a:lstStyle/>
          <a:p>
            <a:pPr marL="0" indent="0" algn="ctr">
              <a:buNone/>
            </a:pPr>
            <a:r>
              <a:rPr lang="pt-BR" sz="2600" b="1" i="1" dirty="0"/>
              <a:t>(Se você quer ter orientações individualizadas para sua redação do ENEM adquira agora mesmo a </a:t>
            </a:r>
            <a:r>
              <a:rPr lang="pt-BR" sz="2600" b="1" i="1" dirty="0">
                <a:solidFill>
                  <a:srgbClr val="FF0000"/>
                </a:solidFill>
              </a:rPr>
              <a:t>OFICINA DE REDAÇÃO</a:t>
            </a:r>
            <a:r>
              <a:rPr lang="pt-BR" sz="2600" b="1" i="1" dirty="0"/>
              <a:t>)</a:t>
            </a:r>
          </a:p>
          <a:p>
            <a:pPr marL="0" indent="0" algn="ctr">
              <a:buNone/>
            </a:pPr>
            <a:r>
              <a:rPr lang="pt-BR" sz="5400" i="1" dirty="0"/>
              <a:t>E-mail para:</a:t>
            </a:r>
          </a:p>
          <a:p>
            <a:pPr marL="0" indent="0" algn="ctr">
              <a:buNone/>
            </a:pPr>
            <a:r>
              <a:rPr lang="pt-BR" sz="6600" i="1" dirty="0">
                <a:solidFill>
                  <a:srgbClr val="0070C0"/>
                </a:solidFill>
              </a:rPr>
              <a:t>professortinocoluna@gmail.com</a:t>
            </a:r>
          </a:p>
          <a:p>
            <a:pPr marL="0" indent="0" algn="ctr">
              <a:buNone/>
            </a:pPr>
            <a:endParaRPr lang="pt-BR" sz="4000" i="1" dirty="0"/>
          </a:p>
          <a:p>
            <a:pPr marL="0" indent="0" algn="ctr">
              <a:buNone/>
            </a:pPr>
            <a:endParaRPr lang="pt-BR" sz="4000" i="1" dirty="0"/>
          </a:p>
          <a:p>
            <a:pPr marL="0" indent="0" algn="ctr">
              <a:buNone/>
            </a:pPr>
            <a:endParaRPr lang="pt-BR" sz="4000" dirty="0">
              <a:solidFill>
                <a:srgbClr val="FF0000"/>
              </a:solidFill>
            </a:endParaRPr>
          </a:p>
          <a:p>
            <a:endParaRPr lang="pt-BR" dirty="0"/>
          </a:p>
        </p:txBody>
      </p:sp>
      <p:pic>
        <p:nvPicPr>
          <p:cNvPr id="2056" name="Picture 8" descr="Resultado de imagem para DE OLHO">
            <a:extLst>
              <a:ext uri="{FF2B5EF4-FFF2-40B4-BE49-F238E27FC236}">
                <a16:creationId xmlns:a16="http://schemas.microsoft.com/office/drawing/2014/main" id="{C417FCFD-393F-43DD-B186-52D00A73E3E8}"/>
              </a:ext>
            </a:extLst>
          </p:cNvPr>
          <p:cNvPicPr>
            <a:picLocks noChangeAspect="1" noChangeArrowheads="1"/>
          </p:cNvPicPr>
          <p:nvPr/>
        </p:nvPicPr>
        <p:blipFill rotWithShape="1">
          <a:blip r:embed="rId2">
            <a:extLst>
              <a:ext uri="{28A0092B-C50C-407E-A947-70E740481C1C}">
                <a14:useLocalDpi xmlns:a14="http://schemas.microsoft.com/office/drawing/2010/main" val="0"/>
              </a:ext>
            </a:extLst>
          </a:blip>
          <a:srcRect l="6951" t="10624" r="10129" b="19982"/>
          <a:stretch/>
        </p:blipFill>
        <p:spPr bwMode="auto">
          <a:xfrm>
            <a:off x="2720622" y="3093695"/>
            <a:ext cx="1027348" cy="892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8968662"/>
      </p:ext>
    </p:extLst>
  </p:cSld>
  <p:clrMapOvr>
    <a:masterClrMapping/>
  </p:clrMapOvr>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E430A82F-3D7C-41DC-90D0-72265C3321DB}"/>
              </a:ext>
            </a:extLst>
          </p:cNvPr>
          <p:cNvSpPr>
            <a:spLocks noGrp="1"/>
          </p:cNvSpPr>
          <p:nvPr>
            <p:ph type="title"/>
          </p:nvPr>
        </p:nvSpPr>
        <p:spPr/>
        <p:txBody>
          <a:bodyPr>
            <a:normAutofit fontScale="90000"/>
          </a:bodyPr>
          <a:lstStyle/>
          <a:p>
            <a:pPr algn="ctr"/>
            <a:r>
              <a:rPr lang="pt-BR" b="1" dirty="0"/>
              <a:t>AULA 05: COMO FAZER O DESENVOLVIMENTO</a:t>
            </a:r>
            <a:br>
              <a:rPr lang="pt-BR" dirty="0"/>
            </a:br>
            <a:endParaRPr lang="pt-BR" dirty="0"/>
          </a:p>
        </p:txBody>
      </p:sp>
      <p:pic>
        <p:nvPicPr>
          <p:cNvPr id="4" name="TRILHA 10">
            <a:hlinkClick r:id="" action="ppaction://media"/>
            <a:extLst>
              <a:ext uri="{FF2B5EF4-FFF2-40B4-BE49-F238E27FC236}">
                <a16:creationId xmlns:a16="http://schemas.microsoft.com/office/drawing/2014/main" id="{EA3F37E6-890B-49DD-94C8-6BB5ED2ABE33}"/>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6146" name="Picture 2" descr="Imagem relacionada">
            <a:extLst>
              <a:ext uri="{FF2B5EF4-FFF2-40B4-BE49-F238E27FC236}">
                <a16:creationId xmlns:a16="http://schemas.microsoft.com/office/drawing/2014/main" id="{3186BF18-3CED-4CAC-A3BA-89C27495FBE7}"/>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941688"/>
            <a:ext cx="12191999" cy="4199468"/>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99522849"/>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F359D7D-65A8-45AE-8D0F-786BA23250BE}"/>
              </a:ext>
            </a:extLst>
          </p:cNvPr>
          <p:cNvSpPr>
            <a:spLocks noGrp="1"/>
          </p:cNvSpPr>
          <p:nvPr>
            <p:ph type="title"/>
          </p:nvPr>
        </p:nvSpPr>
        <p:spPr>
          <a:xfrm>
            <a:off x="575733" y="383823"/>
            <a:ext cx="11266311" cy="1469932"/>
          </a:xfrm>
        </p:spPr>
        <p:txBody>
          <a:bodyPr>
            <a:normAutofit fontScale="90000"/>
          </a:bodyPr>
          <a:lstStyle/>
          <a:p>
            <a:pPr algn="ctr"/>
            <a:r>
              <a:rPr lang="pt-BR" b="1" dirty="0">
                <a:solidFill>
                  <a:srgbClr val="FF0000"/>
                </a:solidFill>
              </a:rPr>
              <a:t>E NÃO ESQUEÇA:  adquira já a oficina de redação! </a:t>
            </a:r>
            <a:br>
              <a:rPr lang="pt-BR" b="1" dirty="0">
                <a:solidFill>
                  <a:srgbClr val="FF0000"/>
                </a:solidFill>
              </a:rPr>
            </a:br>
            <a:br>
              <a:rPr lang="pt-BR" b="1" dirty="0">
                <a:solidFill>
                  <a:srgbClr val="FF0000"/>
                </a:solidFill>
              </a:rPr>
            </a:br>
            <a:r>
              <a:rPr lang="pt-BR" sz="2200" b="1" dirty="0"/>
              <a:t>atendimento individualizado para a redação do enem</a:t>
            </a:r>
            <a:br>
              <a:rPr lang="pt-BR" b="1" dirty="0"/>
            </a:br>
            <a:endParaRPr lang="pt-BR" b="1" dirty="0"/>
          </a:p>
        </p:txBody>
      </p:sp>
      <p:pic>
        <p:nvPicPr>
          <p:cNvPr id="4" name="TRILHA 10">
            <a:hlinkClick r:id="" action="ppaction://media"/>
            <a:extLst>
              <a:ext uri="{FF2B5EF4-FFF2-40B4-BE49-F238E27FC236}">
                <a16:creationId xmlns:a16="http://schemas.microsoft.com/office/drawing/2014/main" id="{0D003136-4909-46B6-80F0-51D1A25109E4}"/>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3074" name="Picture 2" descr="Imagem relacionada">
            <a:extLst>
              <a:ext uri="{FF2B5EF4-FFF2-40B4-BE49-F238E27FC236}">
                <a16:creationId xmlns:a16="http://schemas.microsoft.com/office/drawing/2014/main" id="{4317B355-CE03-44FA-B038-6224D908FB60}"/>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0" y="1853753"/>
            <a:ext cx="12191999" cy="5004247"/>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0845706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A6C70B-E12E-4D99-8B7E-99BBF6D96BA6}"/>
              </a:ext>
            </a:extLst>
          </p:cNvPr>
          <p:cNvSpPr>
            <a:spLocks noGrp="1"/>
          </p:cNvSpPr>
          <p:nvPr>
            <p:ph type="title"/>
          </p:nvPr>
        </p:nvSpPr>
        <p:spPr/>
        <p:txBody>
          <a:bodyPr/>
          <a:lstStyle/>
          <a:p>
            <a:pPr algn="ctr"/>
            <a:r>
              <a:rPr lang="pt-BR" b="1" dirty="0"/>
              <a:t>E-book mostra dez redações que tiraram nota 1000 no enem</a:t>
            </a:r>
          </a:p>
        </p:txBody>
      </p:sp>
      <p:pic>
        <p:nvPicPr>
          <p:cNvPr id="4" name="TRILHA 10">
            <a:hlinkClick r:id="" action="ppaction://media"/>
            <a:extLst>
              <a:ext uri="{FF2B5EF4-FFF2-40B4-BE49-F238E27FC236}">
                <a16:creationId xmlns:a16="http://schemas.microsoft.com/office/drawing/2014/main" id="{ABEF37B1-40F8-4445-9D3E-52E16DB150D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pic>
        <p:nvPicPr>
          <p:cNvPr id="1028" name="Picture 4" descr="Resultado de imagem para nota 1000">
            <a:extLst>
              <a:ext uri="{FF2B5EF4-FFF2-40B4-BE49-F238E27FC236}">
                <a16:creationId xmlns:a16="http://schemas.microsoft.com/office/drawing/2014/main" id="{7E4551F4-5B76-419C-A98A-2A154B1B0E71}"/>
              </a:ext>
            </a:extLst>
          </p:cNvPr>
          <p:cNvPicPr>
            <a:picLocks noChangeAspect="1" noChangeArrowheads="1"/>
          </p:cNvPicPr>
          <p:nvPr/>
        </p:nvPicPr>
        <p:blipFill>
          <a:blip r:embed="rId5">
            <a:extLst>
              <a:ext uri="{28A0092B-C50C-407E-A947-70E740481C1C}">
                <a14:useLocalDpi xmlns:a14="http://schemas.microsoft.com/office/drawing/2010/main" val="0"/>
              </a:ext>
            </a:extLst>
          </a:blip>
          <a:srcRect/>
          <a:stretch>
            <a:fillRect/>
          </a:stretch>
        </p:blipFill>
        <p:spPr bwMode="auto">
          <a:xfrm>
            <a:off x="1" y="1838324"/>
            <a:ext cx="12192000" cy="5019676"/>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508997377"/>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1883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slides/slide9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ítulo 1">
            <a:extLst>
              <a:ext uri="{FF2B5EF4-FFF2-40B4-BE49-F238E27FC236}">
                <a16:creationId xmlns:a16="http://schemas.microsoft.com/office/drawing/2014/main" id="{A6A6C70B-E12E-4D99-8B7E-99BBF6D96BA6}"/>
              </a:ext>
            </a:extLst>
          </p:cNvPr>
          <p:cNvSpPr>
            <a:spLocks noGrp="1"/>
          </p:cNvSpPr>
          <p:nvPr>
            <p:ph type="title"/>
          </p:nvPr>
        </p:nvSpPr>
        <p:spPr/>
        <p:txBody>
          <a:bodyPr>
            <a:noAutofit/>
          </a:bodyPr>
          <a:lstStyle/>
          <a:p>
            <a:pPr algn="ctr"/>
            <a:r>
              <a:rPr lang="pt-BR" sz="3600" b="1" dirty="0"/>
              <a:t>RESUMO DO CURSO DE REDAÇÃO PARA O ENEM</a:t>
            </a:r>
            <a:br>
              <a:rPr lang="pt-BR" sz="3600" b="1" dirty="0"/>
            </a:br>
            <a:endParaRPr lang="pt-BR" sz="3600" b="1" dirty="0"/>
          </a:p>
        </p:txBody>
      </p:sp>
      <p:pic>
        <p:nvPicPr>
          <p:cNvPr id="4" name="TRILHA 10">
            <a:hlinkClick r:id="" action="ppaction://media"/>
            <a:extLst>
              <a:ext uri="{FF2B5EF4-FFF2-40B4-BE49-F238E27FC236}">
                <a16:creationId xmlns:a16="http://schemas.microsoft.com/office/drawing/2014/main" id="{ABEF37B1-40F8-4445-9D3E-52E16DB150DD}"/>
              </a:ext>
            </a:extLst>
          </p:cNvPr>
          <p:cNvPicPr>
            <a:picLocks noGrp="1" noChangeAspect="1"/>
          </p:cNvPicPr>
          <p:nvPr>
            <p:ph idx="1"/>
            <a:audioFile r:link="rId2"/>
            <p:extLst>
              <p:ext uri="{DAA4B4D4-6D71-4841-9C94-3DE7FCFB9230}">
                <p14:media xmlns:p14="http://schemas.microsoft.com/office/powerpoint/2010/main" r:embed="rId1"/>
              </p:ext>
            </p:extLst>
          </p:nvPr>
        </p:nvPicPr>
        <p:blipFill>
          <a:blip r:embed="rId4"/>
          <a:stretch>
            <a:fillRect/>
          </a:stretch>
        </p:blipFill>
        <p:spPr>
          <a:xfrm>
            <a:off x="5948363" y="3435350"/>
            <a:ext cx="609600" cy="609600"/>
          </a:xfrm>
        </p:spPr>
      </p:pic>
      <p:sp>
        <p:nvSpPr>
          <p:cNvPr id="16" name="Retângulo 15">
            <a:extLst>
              <a:ext uri="{FF2B5EF4-FFF2-40B4-BE49-F238E27FC236}">
                <a16:creationId xmlns:a16="http://schemas.microsoft.com/office/drawing/2014/main" id="{D6CEE889-426A-4BC3-ACA6-3CC3F5896F79}"/>
              </a:ext>
            </a:extLst>
          </p:cNvPr>
          <p:cNvSpPr/>
          <p:nvPr/>
        </p:nvSpPr>
        <p:spPr>
          <a:xfrm>
            <a:off x="7145867" y="2413338"/>
            <a:ext cx="3908986" cy="369332"/>
          </a:xfrm>
          <a:prstGeom prst="rect">
            <a:avLst/>
          </a:prstGeom>
        </p:spPr>
        <p:txBody>
          <a:bodyPr wrap="square">
            <a:spAutoFit/>
          </a:bodyPr>
          <a:lstStyle/>
          <a:p>
            <a:r>
              <a:rPr lang="pt-BR" dirty="0"/>
              <a:t>	</a:t>
            </a:r>
          </a:p>
        </p:txBody>
      </p:sp>
      <p:pic>
        <p:nvPicPr>
          <p:cNvPr id="2056" name="Picture 8" descr="Resultado de imagem para OBRIGADO">
            <a:extLst>
              <a:ext uri="{FF2B5EF4-FFF2-40B4-BE49-F238E27FC236}">
                <a16:creationId xmlns:a16="http://schemas.microsoft.com/office/drawing/2014/main" id="{20BDB67B-26F7-4453-AA4D-7AC50E48AA05}"/>
              </a:ext>
            </a:extLst>
          </p:cNvPr>
          <p:cNvPicPr>
            <a:picLocks noChangeAspect="1" noChangeArrowheads="1"/>
          </p:cNvPicPr>
          <p:nvPr/>
        </p:nvPicPr>
        <p:blipFill rotWithShape="1">
          <a:blip r:embed="rId5">
            <a:extLst>
              <a:ext uri="{28A0092B-C50C-407E-A947-70E740481C1C}">
                <a14:useLocalDpi xmlns:a14="http://schemas.microsoft.com/office/drawing/2010/main" val="0"/>
              </a:ext>
            </a:extLst>
          </a:blip>
          <a:srcRect t="1088" r="59452" b="1"/>
          <a:stretch/>
        </p:blipFill>
        <p:spPr bwMode="auto">
          <a:xfrm>
            <a:off x="4957498" y="2698044"/>
            <a:ext cx="1838413" cy="2148064"/>
          </a:xfrm>
          <a:prstGeom prst="rect">
            <a:avLst/>
          </a:prstGeom>
          <a:noFill/>
          <a:extLst>
            <a:ext uri="{909E8E84-426E-40DD-AFC4-6F175D3DCCD1}">
              <a14:hiddenFill xmlns:a14="http://schemas.microsoft.com/office/drawing/2010/main">
                <a:solidFill>
                  <a:srgbClr val="FFFFFF"/>
                </a:solidFill>
              </a14:hiddenFill>
            </a:ext>
          </a:extLst>
        </p:spPr>
      </p:pic>
      <p:sp>
        <p:nvSpPr>
          <p:cNvPr id="20" name="Retângulo 19">
            <a:extLst>
              <a:ext uri="{FF2B5EF4-FFF2-40B4-BE49-F238E27FC236}">
                <a16:creationId xmlns:a16="http://schemas.microsoft.com/office/drawing/2014/main" id="{75DEF0C8-444F-49DA-8801-E541B3C392B1}"/>
              </a:ext>
            </a:extLst>
          </p:cNvPr>
          <p:cNvSpPr/>
          <p:nvPr/>
        </p:nvSpPr>
        <p:spPr>
          <a:xfrm>
            <a:off x="936979" y="2413338"/>
            <a:ext cx="3928532" cy="2862322"/>
          </a:xfrm>
          <a:prstGeom prst="rect">
            <a:avLst/>
          </a:prstGeom>
        </p:spPr>
        <p:txBody>
          <a:bodyPr wrap="square">
            <a:spAutoFit/>
          </a:bodyPr>
          <a:lstStyle/>
          <a:p>
            <a:r>
              <a:rPr lang="pt-BR" dirty="0"/>
              <a:t>	CRITÉRIOS DE AVALIAÇÃO DA REDAÇÃO DO ENEM</a:t>
            </a:r>
          </a:p>
          <a:p>
            <a:endParaRPr lang="pt-BR" dirty="0"/>
          </a:p>
          <a:p>
            <a:r>
              <a:rPr lang="pt-BR" dirty="0"/>
              <a:t>	OS TEMAS QUE MAIS CAEM NA REDAÇÃO DO ENEM</a:t>
            </a:r>
          </a:p>
          <a:p>
            <a:endParaRPr lang="pt-BR" dirty="0"/>
          </a:p>
          <a:p>
            <a:r>
              <a:rPr lang="pt-BR" dirty="0"/>
              <a:t>	AS CARACTERÍSTICAS DA REDAÇÃO NOTA 1000</a:t>
            </a:r>
          </a:p>
          <a:p>
            <a:endParaRPr lang="pt-BR" dirty="0"/>
          </a:p>
          <a:p>
            <a:r>
              <a:rPr lang="pt-BR" dirty="0"/>
              <a:t>	COMO FAZER A INTRODUÇÃO</a:t>
            </a:r>
          </a:p>
        </p:txBody>
      </p:sp>
      <p:sp>
        <p:nvSpPr>
          <p:cNvPr id="21" name="Retângulo 20">
            <a:extLst>
              <a:ext uri="{FF2B5EF4-FFF2-40B4-BE49-F238E27FC236}">
                <a16:creationId xmlns:a16="http://schemas.microsoft.com/office/drawing/2014/main" id="{F858E0B7-FDAF-4ACD-AFB9-A932C26D1332}"/>
              </a:ext>
            </a:extLst>
          </p:cNvPr>
          <p:cNvSpPr/>
          <p:nvPr/>
        </p:nvSpPr>
        <p:spPr>
          <a:xfrm>
            <a:off x="7021687" y="2136339"/>
            <a:ext cx="4368801" cy="2585323"/>
          </a:xfrm>
          <a:prstGeom prst="rect">
            <a:avLst/>
          </a:prstGeom>
        </p:spPr>
        <p:txBody>
          <a:bodyPr wrap="square">
            <a:spAutoFit/>
          </a:bodyPr>
          <a:lstStyle/>
          <a:p>
            <a:r>
              <a:rPr lang="pt-BR" dirty="0"/>
              <a:t>	COMO FAZER O DESENVOLVIMENTO</a:t>
            </a:r>
          </a:p>
          <a:p>
            <a:endParaRPr lang="pt-BR" dirty="0"/>
          </a:p>
          <a:p>
            <a:r>
              <a:rPr lang="pt-BR" dirty="0"/>
              <a:t>	COMO FAZER AS CONCLUSÕES</a:t>
            </a:r>
          </a:p>
          <a:p>
            <a:endParaRPr lang="pt-BR" dirty="0"/>
          </a:p>
          <a:p>
            <a:r>
              <a:rPr lang="pt-BR" dirty="0"/>
              <a:t>	FAZENDO UMA REDAÇÃO AO VIVO</a:t>
            </a:r>
          </a:p>
          <a:p>
            <a:endParaRPr lang="pt-BR" dirty="0"/>
          </a:p>
          <a:p>
            <a:r>
              <a:rPr lang="pt-BR" dirty="0"/>
              <a:t>	EXEMPLO DE DEZ REDAÇÕES NOTA 1000 NO ENEM</a:t>
            </a:r>
          </a:p>
        </p:txBody>
      </p:sp>
    </p:spTree>
    <p:extLst>
      <p:ext uri="{BB962C8B-B14F-4D97-AF65-F5344CB8AC3E}">
        <p14:creationId xmlns:p14="http://schemas.microsoft.com/office/powerpoint/2010/main" val="85462460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mediacall" presetSubtype="0" fill="hold" nodeType="clickEffect">
                                  <p:stCondLst>
                                    <p:cond delay="0"/>
                                  </p:stCondLst>
                                  <p:childTnLst>
                                    <p:cmd type="call" cmd="playFrom(0.0)">
                                      <p:cBhvr>
                                        <p:cTn id="6" dur="1" fill="hold"/>
                                        <p:tgtEl>
                                          <p:spTgt spid="4"/>
                                        </p:tgtEl>
                                      </p:cBhvr>
                                    </p:cmd>
                                  </p:childTnLst>
                                </p:cTn>
                              </p:par>
                            </p:childTnLst>
                          </p:cTn>
                        </p:par>
                      </p:childTnLst>
                    </p:cTn>
                  </p:par>
                </p:childTnLst>
              </p:cTn>
              <p:prevCondLst>
                <p:cond evt="onPrev" delay="0">
                  <p:tgtEl>
                    <p:sldTgt/>
                  </p:tgtEl>
                </p:cond>
              </p:prevCondLst>
              <p:nextCondLst>
                <p:cond evt="onNext" delay="0">
                  <p:tgtEl>
                    <p:sldTgt/>
                  </p:tgtEl>
                </p:cond>
              </p:nextCondLst>
            </p:seq>
            <p:audio>
              <p:cMediaNode vol="80000">
                <p:cTn id="7" fill="hold" display="0">
                  <p:stCondLst>
                    <p:cond delay="indefinite"/>
                  </p:stCondLst>
                  <p:endCondLst>
                    <p:cond evt="onStopAudio" delay="0">
                      <p:tgtEl>
                        <p:sldTgt/>
                      </p:tgtEl>
                    </p:cond>
                  </p:endCondLst>
                </p:cTn>
                <p:tgtEl>
                  <p:spTgt spid="4"/>
                </p:tgtEl>
              </p:cMediaNode>
            </p:audio>
          </p:childTnLst>
        </p:cTn>
      </p:par>
    </p:tnLst>
  </p:timing>
</p:sld>
</file>

<file path=ppt/theme/theme1.xml><?xml version="1.0" encoding="utf-8"?>
<a:theme xmlns:a="http://schemas.openxmlformats.org/drawingml/2006/main" name="Galeria">
  <a:themeElements>
    <a:clrScheme name="Gallery">
      <a:dk1>
        <a:sysClr val="windowText" lastClr="000000"/>
      </a:dk1>
      <a:lt1>
        <a:sysClr val="window" lastClr="FFFFFF"/>
      </a:lt1>
      <a:dk2>
        <a:srgbClr val="454545"/>
      </a:dk2>
      <a:lt2>
        <a:srgbClr val="DFDBD5"/>
      </a:lt2>
      <a:accent1>
        <a:srgbClr val="B71E42"/>
      </a:accent1>
      <a:accent2>
        <a:srgbClr val="DE478E"/>
      </a:accent2>
      <a:accent3>
        <a:srgbClr val="BC72F0"/>
      </a:accent3>
      <a:accent4>
        <a:srgbClr val="795FAF"/>
      </a:accent4>
      <a:accent5>
        <a:srgbClr val="586EA6"/>
      </a:accent5>
      <a:accent6>
        <a:srgbClr val="6892A0"/>
      </a:accent6>
      <a:hlink>
        <a:srgbClr val="FA2B5C"/>
      </a:hlink>
      <a:folHlink>
        <a:srgbClr val="BC658E"/>
      </a:folHlink>
    </a:clrScheme>
    <a:fontScheme name="Gallery">
      <a:majorFont>
        <a:latin typeface="Gill Sans MT" panose="020B0502020104020203"/>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Gill Sans MT" panose="020B0502020104020203"/>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Gallery">
      <a:fillStyleLst>
        <a:solidFill>
          <a:schemeClr val="phClr"/>
        </a:solidFill>
        <a:gradFill rotWithShape="1">
          <a:gsLst>
            <a:gs pos="0">
              <a:schemeClr val="phClr">
                <a:tint val="54000"/>
                <a:alpha val="100000"/>
                <a:satMod val="105000"/>
                <a:lumMod val="110000"/>
              </a:schemeClr>
            </a:gs>
            <a:gs pos="100000">
              <a:schemeClr val="phClr">
                <a:tint val="78000"/>
                <a:alpha val="92000"/>
                <a:satMod val="109000"/>
                <a:lumMod val="100000"/>
              </a:schemeClr>
            </a:gs>
          </a:gsLst>
          <a:lin ang="5400000" scaled="0"/>
        </a:gradFill>
        <a:gradFill rotWithShape="1">
          <a:gsLst>
            <a:gs pos="0">
              <a:schemeClr val="phClr">
                <a:tint val="98000"/>
                <a:satMod val="110000"/>
                <a:lumMod val="104000"/>
              </a:schemeClr>
            </a:gs>
            <a:gs pos="69000">
              <a:schemeClr val="phClr">
                <a:shade val="88000"/>
                <a:satMod val="130000"/>
                <a:lumMod val="92000"/>
              </a:schemeClr>
            </a:gs>
            <a:gs pos="100000">
              <a:schemeClr val="phClr">
                <a:shade val="78000"/>
                <a:satMod val="130000"/>
                <a:lumMod val="92000"/>
              </a:schemeClr>
            </a:gs>
          </a:gsLst>
          <a:lin ang="5400000" scaled="0"/>
        </a:gradFill>
      </a:fillStyleLst>
      <a:lnStyleLst>
        <a:ln w="9525" cap="flat" cmpd="sng" algn="ctr">
          <a:solidFill>
            <a:schemeClr val="phClr"/>
          </a:solidFill>
          <a:prstDash val="solid"/>
        </a:ln>
        <a:ln w="15875" cap="flat" cmpd="sng" algn="ctr">
          <a:solidFill>
            <a:schemeClr val="phClr"/>
          </a:solidFill>
          <a:prstDash val="solid"/>
        </a:ln>
        <a:ln w="22225" cap="flat" cmpd="sng" algn="ctr">
          <a:solidFill>
            <a:schemeClr val="phClr"/>
          </a:solidFill>
          <a:prstDash val="solid"/>
        </a:ln>
      </a:lnStyleLst>
      <a:effectStyleLst>
        <a:effectStyle>
          <a:effectLst/>
        </a:effectStyle>
        <a:effectStyle>
          <a:effectLst/>
        </a:effectStyle>
        <a:effectStyle>
          <a:effectLst>
            <a:outerShdw blurRad="50800" dist="50800" dir="5400000" sx="96000" sy="96000" rotWithShape="0">
              <a:srgbClr val="000000">
                <a:alpha val="48000"/>
              </a:srgbClr>
            </a:outerShdw>
          </a:effectLst>
          <a:scene3d>
            <a:camera prst="orthographicFront">
              <a:rot lat="0" lon="0" rev="0"/>
            </a:camera>
            <a:lightRig rig="balanced" dir="t">
              <a:rot lat="0" lon="0" rev="1080000"/>
            </a:lightRig>
          </a:scene3d>
          <a:sp3d>
            <a:bevelT w="38100" h="12700" prst="softRound"/>
          </a:sp3d>
        </a:effectStyle>
      </a:effectStyleLst>
      <a:bgFillStyleLst>
        <a:solidFill>
          <a:schemeClr val="phClr"/>
        </a:solidFill>
        <a:solidFill>
          <a:schemeClr val="phClr"/>
        </a:solidFill>
        <a:gradFill rotWithShape="1">
          <a:gsLst>
            <a:gs pos="0">
              <a:schemeClr val="phClr">
                <a:tint val="94000"/>
                <a:satMod val="80000"/>
                <a:lumMod val="106000"/>
              </a:schemeClr>
            </a:gs>
            <a:gs pos="100000">
              <a:schemeClr val="phClr">
                <a:shade val="80000"/>
              </a:schemeClr>
            </a:gs>
          </a:gsLst>
          <a:path path="circle">
            <a:fillToRect l="43000" r="43000" b="100000"/>
          </a:path>
        </a:gradFill>
      </a:bgFillStyleLst>
    </a:fmtScheme>
  </a:themeElements>
  <a:objectDefaults/>
  <a:extraClrSchemeLst/>
  <a:extLst>
    <a:ext uri="{05A4C25C-085E-4340-85A3-A5531E510DB2}">
      <thm15:themeFamily xmlns:thm15="http://schemas.microsoft.com/office/thememl/2012/main" name="Gallery" id="{BBFCD31E-59A1-489D-B089-A3EAD7CAE12E}" vid="{F5E91637-A7B6-4E27-B710-77DA7014EE1E}"/>
    </a:ext>
  </a:extLst>
</a:theme>
</file>

<file path=docProps/app.xml><?xml version="1.0" encoding="utf-8"?>
<Properties xmlns="http://schemas.openxmlformats.org/officeDocument/2006/extended-properties" xmlns:vt="http://schemas.openxmlformats.org/officeDocument/2006/docPropsVTypes">
  <Template>Gallery</Template>
  <TotalTime>5491</TotalTime>
  <Words>3938</Words>
  <Application>Microsoft Office PowerPoint</Application>
  <PresentationFormat>Widescreen</PresentationFormat>
  <Paragraphs>371</Paragraphs>
  <Slides>92</Slides>
  <Notes>0</Notes>
  <HiddenSlides>0</HiddenSlides>
  <MMClips>22</MMClips>
  <ScaleCrop>false</ScaleCrop>
  <HeadingPairs>
    <vt:vector size="6" baseType="variant">
      <vt:variant>
        <vt:lpstr>Fontes usadas</vt:lpstr>
      </vt:variant>
      <vt:variant>
        <vt:i4>2</vt:i4>
      </vt:variant>
      <vt:variant>
        <vt:lpstr>Tema</vt:lpstr>
      </vt:variant>
      <vt:variant>
        <vt:i4>1</vt:i4>
      </vt:variant>
      <vt:variant>
        <vt:lpstr>Títulos de slides</vt:lpstr>
      </vt:variant>
      <vt:variant>
        <vt:i4>92</vt:i4>
      </vt:variant>
    </vt:vector>
  </HeadingPairs>
  <TitlesOfParts>
    <vt:vector size="95" baseType="lpstr">
      <vt:lpstr>Arial</vt:lpstr>
      <vt:lpstr>Gill Sans MT</vt:lpstr>
      <vt:lpstr>Galeria</vt:lpstr>
      <vt:lpstr>CURSO DE REDAÇÃO PARA O ENEM</vt:lpstr>
      <vt:lpstr>CURSO DE REDAÇÃO PARA O ENEM CONSIDERAÇÕES INICIAIS</vt:lpstr>
      <vt:lpstr>30 segundos de relaxamento antes de começar. Pode ser?</vt:lpstr>
      <vt:lpstr> PROGRAMA DO CURSO</vt:lpstr>
      <vt:lpstr> AULA 01 – CRITÉRIOS DE AVALIAÇÃO DA REDAÇÃO DO ENEM </vt:lpstr>
      <vt:lpstr>AULA 02 – OS TEMAS QUE MAIS CAEM NA REDAÇÃO DO ENEM </vt:lpstr>
      <vt:lpstr>AULA 03 – AS CARACTERÍSTICAS DA REDAÇÃO NOTA 1000 </vt:lpstr>
      <vt:lpstr>AULA 04: COMO FAZER A INTRODUÇÃO </vt:lpstr>
      <vt:lpstr>AULA 05: COMO FAZER O DESENVOLVIMENTO </vt:lpstr>
      <vt:lpstr>AULA 06: COMO FAZER AS CONCLUSÕES </vt:lpstr>
      <vt:lpstr>AULA 07: FAZENDO UMA REDAÇÃO AO VIVO </vt:lpstr>
      <vt:lpstr>AULA 08: OFICINA DE REDAÇÃO – ATENDIMENTO INDIVIDUALIZADO </vt:lpstr>
      <vt:lpstr>AULA 01 – Critérios de Avaliação da Redação do ENEM </vt:lpstr>
      <vt:lpstr>Apresentação do PowerPoint</vt:lpstr>
      <vt:lpstr>Apresentação do PowerPoint</vt:lpstr>
      <vt:lpstr>Apresentação do PowerPoint</vt:lpstr>
      <vt:lpstr>Apresentação do PowerPoint</vt:lpstr>
      <vt:lpstr>Apresentação do PowerPoint</vt:lpstr>
      <vt:lpstr>Apresentação do PowerPoint</vt:lpstr>
      <vt:lpstr>Competência nº 04: Demonstrar conhecimento dos mecanismos linguísticos necessários para a construção da argumentação; </vt:lpstr>
      <vt:lpstr>Apresentação do PowerPoint</vt:lpstr>
      <vt:lpstr>Apresentação do PowerPoint</vt:lpstr>
      <vt:lpstr>AULA 02 – OS TEMAS QUE MAIS CAEM NA REDAÇÃO DO ENEM </vt:lpstr>
      <vt:lpstr>Apresentação do PowerPoint</vt:lpstr>
      <vt:lpstr>Apresentação do PowerPoint</vt:lpstr>
      <vt:lpstr>Apresentação do PowerPoint</vt:lpstr>
      <vt:lpstr>Apresentação do PowerPoint</vt:lpstr>
      <vt:lpstr>Apresentação do PowerPoint</vt:lpstr>
      <vt:lpstr>Apresentação do PowerPoint</vt:lpstr>
      <vt:lpstr>Análise dos temas das redações do enem</vt:lpstr>
      <vt:lpstr>Apresentação do PowerPoint</vt:lpstr>
      <vt:lpstr>Apresentação do PowerPoint</vt:lpstr>
      <vt:lpstr>Apresentação do PowerPoint</vt:lpstr>
      <vt:lpstr>Apresentação do PowerPoint</vt:lpstr>
      <vt:lpstr>Apresentação do PowerPoint</vt:lpstr>
      <vt:lpstr>RESUMINDO</vt:lpstr>
      <vt:lpstr>Apresentação do PowerPoint</vt:lpstr>
      <vt:lpstr>AULA 03 – AS SETE CARACTERÍSTICAS DE UMA REDAÇÃO NOTA 1000 </vt:lpstr>
      <vt:lpstr>Apresentação do PowerPoint</vt:lpstr>
      <vt:lpstr>Característica nº 01: Na Estrutura da Redação </vt:lpstr>
      <vt:lpstr>Apresentação do PowerPoint</vt:lpstr>
      <vt:lpstr>Apresentação do PowerPoint</vt:lpstr>
      <vt:lpstr>Apresentação do PowerPoint</vt:lpstr>
      <vt:lpstr>Apresentação do PowerPoint</vt:lpstr>
      <vt:lpstr>Característica nº 06: Nas normas da Língua Portuguesa </vt:lpstr>
      <vt:lpstr>Apresentação do PowerPoint</vt:lpstr>
      <vt:lpstr>Apresentação do PowerPoint</vt:lpstr>
      <vt:lpstr>AULA 04: COMO FAZER A INTRODUÇÃO   </vt:lpstr>
      <vt:lpstr>Apresentação do PowerPoint</vt:lpstr>
      <vt:lpstr>Apresentação do PowerPoint</vt:lpstr>
      <vt:lpstr>Apresentação do PowerPoint</vt:lpstr>
      <vt:lpstr>Começando com frases famosas: </vt:lpstr>
      <vt:lpstr>Começando com dados históricos </vt:lpstr>
      <vt:lpstr>Apresentação do PowerPoint</vt:lpstr>
      <vt:lpstr>Começando com formulações filosóficas </vt:lpstr>
      <vt:lpstr>Começando com conhecimentos literários </vt:lpstr>
      <vt:lpstr>Começando com a citação de Leis importantes </vt:lpstr>
      <vt:lpstr>Apresentação do PowerPoint</vt:lpstr>
      <vt:lpstr>AULA 05: COMO FAZER O DESENVOLVIMENTO </vt:lpstr>
      <vt:lpstr>Apresentação do PowerPoint</vt:lpstr>
      <vt:lpstr>COMO DESENVOLVEU  A THAÍS FONSECA </vt:lpstr>
      <vt:lpstr>COMO DESENVOLVEU A LARISSA FERNANDES </vt:lpstr>
      <vt:lpstr>COMO DESENVOLVEU ALLAN DE CASTRO </vt:lpstr>
      <vt:lpstr>COMO DESENVOLVEU MATHEUS ROSI </vt:lpstr>
      <vt:lpstr>COMO DESENVOLVEU BEATRIZ ALBINO </vt:lpstr>
      <vt:lpstr>COMO DESENVOLVEU ISABELLA BARROS </vt:lpstr>
      <vt:lpstr>COMO DESENVOLVEU GIOVANNA TAKAHASHI </vt:lpstr>
      <vt:lpstr>COMO DESENVOLVEU JORDANA BOTTIN </vt:lpstr>
      <vt:lpstr>COMO DESENVOLVEU DESIRÉE ABADE </vt:lpstr>
      <vt:lpstr>COMO DESENVOLVEU TAMYRES VIEIRA </vt:lpstr>
      <vt:lpstr>Apresentação do PowerPoint</vt:lpstr>
      <vt:lpstr>AULA 06: COMO FAZER AS CONCLUSÕES </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Apresentação do PowerPoint</vt:lpstr>
      <vt:lpstr>AULA 07: FAZENDO UMA REDAÇÃO AO VIVO </vt:lpstr>
      <vt:lpstr>Apresentação do PowerPoint</vt:lpstr>
      <vt:lpstr>AULA 08: OFICINA DE REDAÇÃO   ATENDIMENTO INDIVIDUALIZADO </vt:lpstr>
      <vt:lpstr>AULA 08: ORIENTAÇÃO INDIVIDUAL  </vt:lpstr>
      <vt:lpstr>AULA 08: ORIENTAÇÃO INDIVIDUAL </vt:lpstr>
      <vt:lpstr>E NÃO ESQUEÇA:  adquira já a oficina de redação!   atendimento individualizado para a redação do enem </vt:lpstr>
      <vt:lpstr>E-book mostra dez redações que tiraram nota 1000 no enem</vt:lpstr>
      <vt:lpstr>RESUMO DO CURSO DE REDAÇÃO PARA O ENEM </vt:lpstr>
    </vt:vector>
  </TitlesOfParts>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CURSO DE REDAÇÃO</dc:title>
  <dc:creator>Windows</dc:creator>
  <cp:lastModifiedBy>Windows</cp:lastModifiedBy>
  <cp:revision>165</cp:revision>
  <dcterms:created xsi:type="dcterms:W3CDTF">2018-07-14T21:14:09Z</dcterms:created>
  <dcterms:modified xsi:type="dcterms:W3CDTF">2018-08-28T14:36:41Z</dcterms:modified>
</cp:coreProperties>
</file>