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7" r:id="rId10"/>
    <p:sldId id="265" r:id="rId11"/>
    <p:sldId id="266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re.ufsc.br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C90DD-B5C0-4E89-BC19-1D21DEC0E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715616"/>
            <a:ext cx="9904275" cy="1417983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1º DIA – aula 01: conhecendo as partes de um tcc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CA5B64-9E46-4DB8-BFDE-FB0CE200F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253607"/>
            <a:ext cx="6400800" cy="3020758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pPr algn="just"/>
            <a:r>
              <a:rPr lang="pt-BR" sz="2800" dirty="0"/>
              <a:t>Objetivo: Ao final dessa aula você deverá ser capaz de conhecer todas as partes que compõem um TCC, bem como ter uma ideia geral de como se faz cada uma delas. 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4D80106-A17F-4A73-BBB9-D72D31909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2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3C265-0D5B-4161-BA0A-5C78EB327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606827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resumo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3F8726-0445-41E7-9F0F-90D4FEB6E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114261"/>
            <a:ext cx="10169318" cy="3286539"/>
          </a:xfrm>
        </p:spPr>
        <p:txBody>
          <a:bodyPr/>
          <a:lstStyle/>
          <a:p>
            <a:pPr algn="just"/>
            <a:r>
              <a:rPr lang="pt-BR" sz="3200" i="1" dirty="0"/>
              <a:t>Texto de um só parágrafo, de 100 a 250 palavras, no qual se coloca o objetivo do trabalho, o problema, a metodologia, as principais obras consultadas ou o referencial teórico e, se possível, seus resultados/conclusões.</a:t>
            </a:r>
            <a:endParaRPr lang="pt-BR" sz="3200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77204C8-D60B-491B-A330-00CD4C431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92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BBC9D-91C4-4FB5-A7F5-9A41908B6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254918" cy="1461053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PALAVRAS-CHAVE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1388A4-4F63-42C8-AAE4-3AF720885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977" y="2876458"/>
            <a:ext cx="10262084" cy="1947333"/>
          </a:xfrm>
        </p:spPr>
        <p:txBody>
          <a:bodyPr/>
          <a:lstStyle/>
          <a:p>
            <a:r>
              <a:rPr lang="pt-BR" sz="4000" i="1" dirty="0"/>
              <a:t>De 4 a 6 palavras separadas por ponto; as mais importantes do texto</a:t>
            </a:r>
            <a:endParaRPr lang="pt-BR" sz="4000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23C6408-3E2B-4EEA-B949-BA35B3205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7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B292E-7299-43F3-A82A-C76C16979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89121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8A3B80-7CAE-44BA-9999-37E402CC1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577011"/>
            <a:ext cx="10580136" cy="4214190"/>
          </a:xfrm>
        </p:spPr>
        <p:txBody>
          <a:bodyPr/>
          <a:lstStyle/>
          <a:p>
            <a:r>
              <a:rPr lang="pt-BR" sz="3200" b="1" dirty="0"/>
              <a:t>TÍTULO E SUB-TÍTULO </a:t>
            </a:r>
            <a:r>
              <a:rPr lang="pt-BR" sz="3200" i="1" dirty="0"/>
              <a:t>(em Língua estrangeira)</a:t>
            </a:r>
            <a:endParaRPr lang="pt-BR" sz="3200" dirty="0"/>
          </a:p>
          <a:p>
            <a:r>
              <a:rPr lang="pt-BR" sz="3200" i="1" dirty="0"/>
              <a:t> </a:t>
            </a:r>
            <a:endParaRPr lang="pt-BR" sz="3200" dirty="0"/>
          </a:p>
          <a:p>
            <a:r>
              <a:rPr lang="pt-BR" sz="3200" b="1" dirty="0"/>
              <a:t>ABSTRACT </a:t>
            </a:r>
            <a:r>
              <a:rPr lang="pt-BR" sz="3200" i="1" dirty="0"/>
              <a:t>(Resumo em Língua estrangeira)</a:t>
            </a:r>
            <a:endParaRPr lang="pt-BR" sz="3200" dirty="0"/>
          </a:p>
          <a:p>
            <a:r>
              <a:rPr lang="pt-BR" sz="3200" i="1" dirty="0"/>
              <a:t> </a:t>
            </a:r>
            <a:endParaRPr lang="pt-BR" sz="3200" dirty="0"/>
          </a:p>
          <a:p>
            <a:r>
              <a:rPr lang="pt-BR" sz="3200" b="1" dirty="0"/>
              <a:t>KEY WORDS </a:t>
            </a:r>
            <a:r>
              <a:rPr lang="pt-BR" sz="3200" i="1" dirty="0"/>
              <a:t>(Palavras-chave em Língua estrangeira)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967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56EB1-9149-46A0-9788-78A91E9C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63488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70EED-E860-4837-8CAF-1DC6E4C18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228" y="2809461"/>
            <a:ext cx="10209075" cy="3763617"/>
          </a:xfrm>
        </p:spPr>
        <p:txBody>
          <a:bodyPr/>
          <a:lstStyle/>
          <a:p>
            <a:pPr algn="just"/>
            <a:r>
              <a:rPr lang="pt-BR" sz="3200" i="1" dirty="0"/>
              <a:t>Texto de três a cinco parágrafos, no mínimo, nos quais se mostra o que é o trabalho, sua finalidade, a justificativa, o objetivo geral, a pergunta norteadora, as obras consultadas, e faz uma síntese de cada uma das três seções que compõem o corpo do artigo.</a:t>
            </a:r>
            <a:endParaRPr lang="pt-BR" sz="3200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7F4565D-15CA-46ED-BECF-5554C6E11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86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919C6-CF86-492B-9414-8A01C53A5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302027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F9ABF9-0507-40DD-9AF7-C5BDB8449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97427"/>
            <a:ext cx="10553631" cy="3193774"/>
          </a:xfrm>
        </p:spPr>
        <p:txBody>
          <a:bodyPr/>
          <a:lstStyle/>
          <a:p>
            <a:endParaRPr lang="pt-BR" i="1" dirty="0"/>
          </a:p>
          <a:p>
            <a:pPr algn="just"/>
            <a:r>
              <a:rPr lang="pt-BR" sz="2800" i="1" dirty="0"/>
              <a:t>Texto de no mínimo 02 parágrafos no qual se mostra como o trabalho foi feito: os tipos de pesquisa, os instrumentos de coleta de dados e o modo como as informações foram coletadas</a:t>
            </a:r>
            <a:endParaRPr lang="pt-BR" sz="2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ACA97F4-616A-4EFC-8326-559F4ECAE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80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C8317-B382-4F7F-87BF-F0DE5827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356151"/>
            <a:ext cx="10142814" cy="1421297"/>
          </a:xfrm>
        </p:spPr>
        <p:txBody>
          <a:bodyPr>
            <a:no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REFERENCIAL TEÓRICO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56F188-D2A9-4980-9762-9BC7D154F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78138"/>
            <a:ext cx="10593388" cy="3419061"/>
          </a:xfrm>
        </p:spPr>
        <p:txBody>
          <a:bodyPr>
            <a:noAutofit/>
          </a:bodyPr>
          <a:lstStyle/>
          <a:p>
            <a:r>
              <a:rPr lang="pt-BR" sz="2400" i="1" dirty="0"/>
              <a:t>O Referencial Teórico é a parte de seu TCC que é escrita com base na sua pesquisa bibliográfica. </a:t>
            </a:r>
          </a:p>
          <a:p>
            <a:endParaRPr lang="pt-BR" sz="2400" b="1" i="1" dirty="0"/>
          </a:p>
          <a:p>
            <a:r>
              <a:rPr lang="pt-BR" sz="2400" b="1" i="1" dirty="0"/>
              <a:t>Sugestão</a:t>
            </a:r>
            <a:r>
              <a:rPr lang="pt-BR" sz="2400" i="1" dirty="0"/>
              <a:t>: Divida a seção do Referencial Teórico em duas subseções, cada uma de 2 a 3 páginas, nas quais você expõe a sua pesquisa bibliográfica ou documental, ou seja, as teorias que você está utilizando.</a:t>
            </a:r>
          </a:p>
          <a:p>
            <a:endParaRPr lang="pt-BR" sz="2400" i="1" dirty="0"/>
          </a:p>
          <a:p>
            <a:r>
              <a:rPr lang="pt-BR" sz="2400" i="1" dirty="0"/>
              <a:t>As subseções serão numeradas como 3.1 e 3.2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4953065-C7B9-40A6-88D1-45144E688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4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B9640-D289-4350-9B1B-3F38E6C55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243507"/>
            <a:ext cx="10540380" cy="1646584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ANÁLISES DA PESQUISA DE CAMPO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2F792C-9871-4A0C-BC68-033AD7C73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743201"/>
            <a:ext cx="10354849" cy="304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i="1" dirty="0"/>
              <a:t>Como o próprio nome já diz, as Análises da Pesquisa de Campo é aquela parte que você escreve com base na pesquisa de campo, feita com a aplicação de questionários, entrevistas e etc. </a:t>
            </a:r>
          </a:p>
          <a:p>
            <a:pPr algn="just"/>
            <a:endParaRPr lang="pt-BR" sz="2800" b="1" i="1" dirty="0"/>
          </a:p>
          <a:p>
            <a:pPr algn="just"/>
            <a:r>
              <a:rPr lang="pt-BR" sz="2800" b="1" i="1" dirty="0"/>
              <a:t>Sugestão</a:t>
            </a:r>
            <a:r>
              <a:rPr lang="pt-BR" sz="2800" i="1" dirty="0"/>
              <a:t>: Texto de 3 a 4 páginas no qual se descreve e analisa os dados coletados e se apresenta os resultados da pesquisa de campo.</a:t>
            </a:r>
            <a:endParaRPr lang="pt-BR" sz="2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A6135F5-CF99-4156-81A6-B14C69ED5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3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D76B9-FD11-4F9C-A80C-CAC3546C8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997040" cy="1222514"/>
          </a:xfrm>
        </p:spPr>
        <p:txBody>
          <a:bodyPr>
            <a:no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CONSIDERAÇÕES FINAIS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4C7F66-A2F6-4772-9B50-A2D9B6092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199861"/>
            <a:ext cx="10315092" cy="35913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800" i="1" dirty="0"/>
              <a:t>Texto de dois a cinco parágrafos, no mínimo, no qual você diz de que tratou o trabalho, faz:</a:t>
            </a:r>
          </a:p>
          <a:p>
            <a:pPr algn="just"/>
            <a:endParaRPr lang="pt-BR" sz="2800" i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i="1" dirty="0"/>
              <a:t>uma síntese do Referencial Teórico e da pesquisa de campo;</a:t>
            </a:r>
          </a:p>
          <a:p>
            <a:pPr algn="just"/>
            <a:endParaRPr lang="pt-BR" sz="2800" i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800" i="1" dirty="0"/>
              <a:t>mostra os Resultados da pesquisa (se tiver resultados conclusivos) ou as recomendações (no caso de não haver resultados conclusivos, como acontece na maioria dos casos.</a:t>
            </a:r>
            <a:endParaRPr lang="pt-BR" sz="2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196BF37-BE2F-4987-85C5-77E262886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6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73F6D-1A79-410E-9B3E-85714C45E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514062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B61E3D-250F-45FA-945D-150EE95AE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531165"/>
            <a:ext cx="10407858" cy="3260035"/>
          </a:xfrm>
        </p:spPr>
        <p:txBody>
          <a:bodyPr/>
          <a:lstStyle/>
          <a:p>
            <a:endParaRPr lang="pt-BR" i="1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i="1" dirty="0"/>
              <a:t>Lista de todas as obras citadas no trabalho. </a:t>
            </a:r>
          </a:p>
          <a:p>
            <a:pPr algn="just"/>
            <a:endParaRPr lang="pt-BR" sz="2800" i="1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i="1" dirty="0"/>
              <a:t>Podem ser feitas consultando-se o site </a:t>
            </a:r>
            <a:r>
              <a:rPr lang="pt-BR" sz="2800" i="1" u="sng" dirty="0">
                <a:hlinkClick r:id="rId2"/>
              </a:rPr>
              <a:t>www.more.ufsc.br</a:t>
            </a:r>
            <a:r>
              <a:rPr lang="pt-BR" sz="2800" i="1" dirty="0"/>
              <a:t>. Colocam-se os dados da obra e o site gera a referência</a:t>
            </a:r>
            <a:endParaRPr lang="pt-BR" sz="2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AD9A69F-4A05-422E-9CAD-CD4FCF27A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39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12847-D010-4DBE-83FE-971BA6CB8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156066" cy="1328531"/>
          </a:xfrm>
        </p:spPr>
        <p:txBody>
          <a:bodyPr>
            <a:no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Anexos e/ou apêndices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414C94-97C8-4C63-BBDD-604B4376C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292627"/>
            <a:ext cx="10050049" cy="3498574"/>
          </a:xfrm>
        </p:spPr>
        <p:txBody>
          <a:bodyPr>
            <a:normAutofit fontScale="77500" lnSpcReduction="20000"/>
          </a:bodyPr>
          <a:lstStyle/>
          <a:p>
            <a:endParaRPr lang="pt-BR" b="1" i="1" dirty="0"/>
          </a:p>
          <a:p>
            <a:pPr algn="just"/>
            <a:r>
              <a:rPr lang="pt-BR" sz="2800" b="1" i="1" dirty="0"/>
              <a:t>APÊNDICES </a:t>
            </a:r>
            <a:r>
              <a:rPr lang="pt-BR" sz="2800" i="1" dirty="0"/>
              <a:t>(Se houver)</a:t>
            </a:r>
          </a:p>
          <a:p>
            <a:pPr algn="just"/>
            <a:r>
              <a:rPr lang="pt-BR" sz="2800" i="1" dirty="0"/>
              <a:t>Textos elaborados por você, como questionários de pesquisa, por exemplo;</a:t>
            </a:r>
          </a:p>
          <a:p>
            <a:pPr algn="just"/>
            <a:r>
              <a:rPr lang="pt-BR" sz="2800" b="1" i="1" dirty="0"/>
              <a:t> </a:t>
            </a:r>
          </a:p>
          <a:p>
            <a:pPr algn="just"/>
            <a:endParaRPr lang="pt-BR" sz="2800" i="1" dirty="0"/>
          </a:p>
          <a:p>
            <a:pPr algn="just"/>
            <a:r>
              <a:rPr lang="pt-BR" sz="2800" b="1" i="1" dirty="0"/>
              <a:t>ANEXOS </a:t>
            </a:r>
            <a:r>
              <a:rPr lang="pt-BR" sz="2800" i="1" dirty="0"/>
              <a:t>(Se houver)</a:t>
            </a:r>
          </a:p>
          <a:p>
            <a:pPr algn="just"/>
            <a:r>
              <a:rPr lang="pt-BR" sz="2800" i="1" dirty="0"/>
              <a:t>Textos que não foram feitos por você e que servem para esclarecer melhor o trabalho, como um trecho de uma entrevista, por exemplo.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41D13DB-AE4D-4341-B9F5-20DD7E012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4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4F26C-E028-416E-98F2-921B4C629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543339"/>
            <a:ext cx="8001000" cy="1696278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As três partes de um tcc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E32073-C2EA-482A-AC11-14F4927B1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7308" y="2551043"/>
            <a:ext cx="8936866" cy="3445565"/>
          </a:xfrm>
        </p:spPr>
        <p:txBody>
          <a:bodyPr>
            <a:normAutofit/>
          </a:bodyPr>
          <a:lstStyle/>
          <a:p>
            <a:r>
              <a:rPr lang="pt-BR" sz="3200" dirty="0"/>
              <a:t>1 – Elementos pré-textuais</a:t>
            </a:r>
          </a:p>
          <a:p>
            <a:endParaRPr lang="pt-BR" sz="3200" dirty="0"/>
          </a:p>
          <a:p>
            <a:r>
              <a:rPr lang="pt-BR" sz="3200" dirty="0"/>
              <a:t>2 – Elementos textuais</a:t>
            </a:r>
          </a:p>
          <a:p>
            <a:endParaRPr lang="pt-BR" sz="3200" dirty="0"/>
          </a:p>
          <a:p>
            <a:r>
              <a:rPr lang="pt-BR" sz="3200" dirty="0"/>
              <a:t>3 – Elementos pós-textuais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0AD87AD-48FC-4996-82B8-309D5BBFB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0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E3E25-3970-4E2C-85A5-01DE00106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208722"/>
            <a:ext cx="10288588" cy="1341784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Hora de trabalhar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05F169-D1CC-4F1B-A6FC-3C037CE80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1457739"/>
            <a:ext cx="10288587" cy="4333462"/>
          </a:xfrm>
        </p:spPr>
        <p:txBody>
          <a:bodyPr>
            <a:normAutofit fontScale="92500" lnSpcReduction="20000"/>
          </a:bodyPr>
          <a:lstStyle/>
          <a:p>
            <a:r>
              <a:rPr lang="pt-BR" sz="1800" b="1" i="1" dirty="0"/>
              <a:t>Responda as seguintes questões:</a:t>
            </a:r>
          </a:p>
          <a:p>
            <a:pPr marL="457200" indent="-457200">
              <a:buAutoNum type="arabicParenR"/>
            </a:pPr>
            <a:r>
              <a:rPr lang="pt-BR" sz="1800" b="1" i="1" dirty="0"/>
              <a:t>Quais são as três grandes partes nas quais se divide um TCC?</a:t>
            </a:r>
          </a:p>
          <a:p>
            <a:pPr marL="457200" indent="-457200">
              <a:buAutoNum type="arabicParenR"/>
            </a:pPr>
            <a:r>
              <a:rPr lang="pt-BR" sz="1800" b="1" i="1" dirty="0"/>
              <a:t>Relacione as subpartes com as quais se compõe: </a:t>
            </a:r>
          </a:p>
          <a:p>
            <a:r>
              <a:rPr lang="pt-BR" sz="1800" b="1" i="1" dirty="0"/>
              <a:t>              a)O que consta nos elementos pré-textuais:</a:t>
            </a:r>
          </a:p>
          <a:p>
            <a:r>
              <a:rPr lang="pt-BR" sz="1800" b="1" i="1" dirty="0"/>
              <a:t>              b) Os elementos textuais:</a:t>
            </a:r>
          </a:p>
          <a:p>
            <a:r>
              <a:rPr lang="pt-BR" sz="1800" b="1" i="1" dirty="0"/>
              <a:t>              c) Elementos pós-textuais:</a:t>
            </a:r>
          </a:p>
          <a:p>
            <a:r>
              <a:rPr lang="pt-BR" sz="1800" b="1" i="1" dirty="0"/>
              <a:t>3) Como é que, mais ou menos, deve ser feito:</a:t>
            </a:r>
          </a:p>
          <a:p>
            <a:pPr marL="457200" indent="-457200">
              <a:buAutoNum type="alphaLcParenR"/>
            </a:pPr>
            <a:r>
              <a:rPr lang="pt-BR" sz="1800" b="1" i="1" dirty="0"/>
              <a:t>Resumo;</a:t>
            </a:r>
          </a:p>
          <a:p>
            <a:pPr marL="457200" indent="-457200">
              <a:buAutoNum type="alphaLcParenR"/>
            </a:pPr>
            <a:r>
              <a:rPr lang="pt-BR" b="1" i="1" dirty="0"/>
              <a:t>Introdução:</a:t>
            </a:r>
          </a:p>
          <a:p>
            <a:pPr marL="457200" indent="-457200">
              <a:buAutoNum type="alphaLcParenR"/>
            </a:pPr>
            <a:r>
              <a:rPr lang="pt-BR" b="1" i="1" dirty="0"/>
              <a:t>Metodologia:</a:t>
            </a:r>
          </a:p>
          <a:p>
            <a:pPr marL="457200" indent="-457200">
              <a:buAutoNum type="alphaLcParenR"/>
            </a:pPr>
            <a:r>
              <a:rPr lang="pt-BR" b="1" i="1" dirty="0"/>
              <a:t>Referencial teórico:</a:t>
            </a:r>
          </a:p>
          <a:p>
            <a:pPr marL="457200" indent="-457200">
              <a:buAutoNum type="alphaLcParenR"/>
            </a:pPr>
            <a:r>
              <a:rPr lang="pt-BR" b="1" i="1" dirty="0"/>
              <a:t>Considerações finais:</a:t>
            </a:r>
          </a:p>
          <a:p>
            <a:pPr marL="457200" indent="-457200">
              <a:buAutoNum type="arabi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550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35CE6-DAC6-42F0-8596-1B39BA688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490" y="556591"/>
            <a:ext cx="8001000" cy="1762539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ELEMENTOS PRÉ-TEXTUAIS DE UM TCC: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2F4EB8-7308-4530-B551-AA4CF839B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570923"/>
            <a:ext cx="9374188" cy="322027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Título e subtítulo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Autor e Orientador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Resumo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Palavras-chave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Título e subtítulo (em língua estrangeira)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Resumo (em língua estrangeira)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Palavras-chave (em língua estrangeira)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Nota de rodapé identificando Título, Autor e Orientador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01802D-C14E-4282-8C0E-387FBB380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9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6C635-AF79-4701-B997-3EF300039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22852"/>
            <a:ext cx="8001000" cy="1815548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Elementos textuais de um tcc: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66461-1D5C-4317-A8B0-11E07B4C3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31165"/>
            <a:ext cx="8000999" cy="326003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pt-BR" b="1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Introdução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Metodologia</a:t>
            </a:r>
            <a:endParaRPr lang="pt-B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Desenvolvimento</a:t>
            </a:r>
          </a:p>
          <a:p>
            <a:pPr lvl="0"/>
            <a:r>
              <a:rPr lang="pt-BR" dirty="0"/>
              <a:t>			</a:t>
            </a:r>
            <a:r>
              <a:rPr lang="pt-BR" b="1" i="1" dirty="0"/>
              <a:t>Referencial Teórico</a:t>
            </a:r>
            <a:endParaRPr lang="pt-BR" dirty="0"/>
          </a:p>
          <a:p>
            <a:pPr lvl="0"/>
            <a:r>
              <a:rPr lang="pt-BR" b="1" i="1" dirty="0"/>
              <a:t>			Análise dos Resultados da Pesquisa de Campo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i="1" dirty="0"/>
              <a:t>Considerações Finais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1BAC14B-F6F7-495D-B619-C58A95E23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3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496BE-0CD9-4860-B24D-8FA45086B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482" y="662609"/>
            <a:ext cx="8001000" cy="1762539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Elementos pós-textuais de um tcc: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CE7021-BB43-43C7-B027-2E1D85DC7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663687"/>
            <a:ext cx="6400800" cy="312751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pt-BR" b="1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b="1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800" b="1" i="1" dirty="0"/>
              <a:t>Referências</a:t>
            </a:r>
            <a:endParaRPr lang="pt-BR" sz="2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800" b="1" i="1" dirty="0"/>
              <a:t>Anexos e/ou Apêndices (se houver)</a:t>
            </a:r>
            <a:endParaRPr lang="pt-BR" sz="28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C4B5B8F-24C7-4A26-8890-B29B4A485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7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50E6A-C8B3-4AF1-AF6E-C51801A0C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045" y="-2756453"/>
            <a:ext cx="10725910" cy="4214192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IMPORTANTE: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37295B-F941-4F21-851B-40B0937C5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093843"/>
            <a:ext cx="9731997" cy="3697357"/>
          </a:xfrm>
        </p:spPr>
        <p:txBody>
          <a:bodyPr/>
          <a:lstStyle/>
          <a:p>
            <a:pPr algn="just"/>
            <a:r>
              <a:rPr lang="pt-BR" sz="3200" dirty="0"/>
              <a:t>É bom sempre consultar o Manual de Normas para Trabalhos Acadêmicos de sua Faculdade, pois, em alguns casos, pode haver alterações na posição das partes que são traduzidas para língua estrangeira. Nada muito relevante.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09D46FE-07E6-4BB2-90BA-2BDA93146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5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C9414-E2FA-427F-BB5B-764C0A19A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75861"/>
            <a:ext cx="8941904" cy="1789043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br>
              <a:rPr lang="pt-BR" b="1" dirty="0"/>
            </a:br>
            <a:r>
              <a:rPr lang="pt-BR" sz="6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FDA0FA-6AD8-4BAC-963F-6BF129AD4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1948070"/>
            <a:ext cx="10540379" cy="4422913"/>
          </a:xfrm>
        </p:spPr>
        <p:txBody>
          <a:bodyPr>
            <a:normAutofit fontScale="32500" lnSpcReduction="20000"/>
          </a:bodyPr>
          <a:lstStyle/>
          <a:p>
            <a:pPr algn="just" fontAlgn="base"/>
            <a:r>
              <a:rPr lang="pt-BR" sz="8600" i="1" dirty="0"/>
              <a:t>Frase com no máximo 20 palavras e que deve sintetizar a ideia central do TCC.</a:t>
            </a:r>
          </a:p>
          <a:p>
            <a:pPr algn="just" fontAlgn="base"/>
            <a:endParaRPr lang="pt-BR" sz="8600" i="1" dirty="0"/>
          </a:p>
          <a:p>
            <a:pPr algn="just" fontAlgn="base"/>
            <a:r>
              <a:rPr lang="pt-BR" sz="8600" i="1" dirty="0"/>
              <a:t>Exemplo:</a:t>
            </a:r>
          </a:p>
          <a:p>
            <a:pPr algn="just" fontAlgn="base"/>
            <a:endParaRPr lang="pt-BR" sz="8600" i="1" dirty="0"/>
          </a:p>
          <a:p>
            <a:pPr algn="just" fontAlgn="base"/>
            <a:endParaRPr lang="pt-BR" sz="4400" i="1" dirty="0"/>
          </a:p>
          <a:p>
            <a:pPr algn="ctr" fontAlgn="base"/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INCLUSIVA E PRÁTICAS PEDAGÓGICAS: CONSIDERAÇÕES ACERCA DA INCLUSÃO ESCOLAR DE CRIANÇAS COM MICROCEFALIA</a:t>
            </a:r>
          </a:p>
          <a:p>
            <a:pPr algn="ctr" fontAlgn="base"/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(Raquel Silva do Nascimento)</a:t>
            </a:r>
          </a:p>
          <a:p>
            <a:pPr algn="just" fontAlgn="base"/>
            <a:endParaRPr lang="pt-BR" sz="4400" i="1" dirty="0"/>
          </a:p>
          <a:p>
            <a:pPr algn="just" fontAlgn="base"/>
            <a:endParaRPr lang="pt-BR" sz="4400" i="1" dirty="0"/>
          </a:p>
          <a:p>
            <a:pPr algn="just" fontAlgn="base"/>
            <a:r>
              <a:rPr lang="pt-BR" sz="4400" b="1" dirty="0"/>
              <a:t> </a:t>
            </a:r>
            <a:endParaRPr lang="pt-BR" sz="4400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130E1D8-3DB3-4B7B-9081-9C4B29BA2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4C314-ED4E-43CE-848E-923DA729C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275336" cy="1421297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NOME DE AUTOR E ORIENTADOR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E0220A-AAAA-4330-ADA9-E671CE455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305878"/>
            <a:ext cx="10513875" cy="3432313"/>
          </a:xfrm>
        </p:spPr>
        <p:txBody>
          <a:bodyPr>
            <a:normAutofit/>
          </a:bodyPr>
          <a:lstStyle/>
          <a:p>
            <a:pPr fontAlgn="base"/>
            <a:r>
              <a:rPr lang="pt-BR" sz="1500" dirty="0"/>
              <a:t> </a:t>
            </a:r>
          </a:p>
          <a:p>
            <a:pPr fontAlgn="base"/>
            <a:endParaRPr lang="pt-BR" sz="1500" dirty="0"/>
          </a:p>
          <a:p>
            <a:pPr algn="just" fontAlgn="base"/>
            <a:r>
              <a:rPr lang="pt-BR" sz="3200" dirty="0"/>
              <a:t>Logo abaixo do Título deve aparecer os nomes do autor do TCC e do professor Orientador do TCC. </a:t>
            </a:r>
          </a:p>
          <a:p>
            <a:pPr algn="just" fontAlgn="base"/>
            <a:r>
              <a:rPr lang="pt-BR" sz="3200" dirty="0"/>
              <a:t>    	</a:t>
            </a:r>
          </a:p>
          <a:p>
            <a:pPr fontAlgn="base"/>
            <a:endParaRPr lang="pt-BR" dirty="0"/>
          </a:p>
          <a:p>
            <a:pPr fontAlgn="base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6ED8F1E-54C5-4950-8428-E880F6ED8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6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A9FC5-85FE-4EE5-BE09-B4440FA9F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278295"/>
            <a:ext cx="10924692" cy="1179444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IDENTIFICAÇÃO DO TCC, DO AUTOR E DO ORIENTADOR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3DCD24-5411-4F5F-982F-406B6D458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1603513"/>
            <a:ext cx="10527127" cy="4187688"/>
          </a:xfrm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pt-BR" b="1" dirty="0"/>
              <a:t>O Título deve ser identificado com o número 1, o Autor com o número 2 e o Orientador com o número 3. E no rodapé da mesma página em que aparece o Titulo, deve aparecer a identificação correspondente aos números, conforme exemplo a seguir:</a:t>
            </a:r>
          </a:p>
          <a:p>
            <a:r>
              <a:rPr lang="pt-BR" dirty="0"/>
              <a:t> </a:t>
            </a:r>
          </a:p>
          <a:p>
            <a:pPr algn="ctr"/>
            <a:r>
              <a:rPr lang="pt-BR" b="1" dirty="0"/>
              <a:t>A INFLUÊNCIA DA INTERNET NA PRODUÇÃO TEXTUAL DOS ALUNOS DE ENSINO FUNDAMENTAL DE UMA ESCOLA DO MUNÍCIPIO DE ARACATI-CEARÁ 1</a:t>
            </a:r>
          </a:p>
          <a:p>
            <a:pPr algn="ctr"/>
            <a:r>
              <a:rPr lang="pt-BR" b="1" dirty="0"/>
              <a:t> </a:t>
            </a:r>
          </a:p>
          <a:p>
            <a:pPr algn="r"/>
            <a:r>
              <a:rPr lang="pt-BR" dirty="0"/>
              <a:t>Milena Teobaldo Costa 2</a:t>
            </a:r>
          </a:p>
          <a:p>
            <a:pPr algn="r"/>
            <a:r>
              <a:rPr lang="pt-BR" dirty="0"/>
              <a:t>Francisco Canindé Tinoco de Luna 3</a:t>
            </a:r>
          </a:p>
          <a:p>
            <a:pPr algn="just"/>
            <a:r>
              <a:rPr lang="pt-BR" dirty="0"/>
              <a:t>_____________________</a:t>
            </a:r>
          </a:p>
          <a:p>
            <a:pPr algn="just"/>
            <a:r>
              <a:rPr lang="pt-BR" dirty="0"/>
              <a:t>1 Trabalho de Conclusão de Curso apresentado como requisito obrigatório para a obtenção do título de graduação em Letras pela Faculdade do Vale do Jaguaribe (FVJ);</a:t>
            </a:r>
          </a:p>
          <a:p>
            <a:pPr algn="just"/>
            <a:r>
              <a:rPr lang="pt-BR" dirty="0"/>
              <a:t>2 Aluna concludente do Curso de Letras da Faculdade do Vale do Jaguaribe (FVJ) e autor deste trabalho;</a:t>
            </a:r>
          </a:p>
          <a:p>
            <a:pPr algn="just"/>
            <a:r>
              <a:rPr lang="pt-BR" dirty="0"/>
              <a:t>3 Mestre em Linguística pela Universidade do Estado do Rio Grande do Norte (UERN), Professor da FVJ e Orientador deste trabalho. </a:t>
            </a:r>
          </a:p>
          <a:p>
            <a:pPr fontAlgn="base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B5C87CB-A8EE-4199-B275-F5678220F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384" y="5597890"/>
            <a:ext cx="2239616" cy="12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13563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</TotalTime>
  <Words>798</Words>
  <Application>Microsoft Office PowerPoint</Application>
  <PresentationFormat>Widescreen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Century Gothic</vt:lpstr>
      <vt:lpstr>Times New Roman</vt:lpstr>
      <vt:lpstr>Wingdings</vt:lpstr>
      <vt:lpstr>Wingdings 3</vt:lpstr>
      <vt:lpstr>Fatia</vt:lpstr>
      <vt:lpstr>1º DIA – aula 01: conhecendo as partes de um tcc</vt:lpstr>
      <vt:lpstr>As três partes de um tcc</vt:lpstr>
      <vt:lpstr>ELEMENTOS PRÉ-TEXTUAIS DE UM TCC:</vt:lpstr>
      <vt:lpstr>Elementos textuais de um tcc:</vt:lpstr>
      <vt:lpstr>Elementos pós-textuais de um tcc:</vt:lpstr>
      <vt:lpstr>IMPORTANTE: </vt:lpstr>
      <vt:lpstr>  TÍTULO </vt:lpstr>
      <vt:lpstr>NOME DE AUTOR E ORIENTADOR</vt:lpstr>
      <vt:lpstr>IDENTIFICAÇÃO DO TCC, DO AUTOR E DO ORIENTADOR</vt:lpstr>
      <vt:lpstr>resumo</vt:lpstr>
      <vt:lpstr>PALAVRAS-CHAVE</vt:lpstr>
      <vt:lpstr>Apresentação do PowerPoint</vt:lpstr>
      <vt:lpstr>INTRODUÇÃO</vt:lpstr>
      <vt:lpstr>METODOLOGIA</vt:lpstr>
      <vt:lpstr>REFERENCIAL TEÓRICO</vt:lpstr>
      <vt:lpstr>ANÁLISES DA PESQUISA DE CAMPO</vt:lpstr>
      <vt:lpstr>CONSIDERAÇÕES FINAIS</vt:lpstr>
      <vt:lpstr>referências</vt:lpstr>
      <vt:lpstr>Anexos e/ou apêndices</vt:lpstr>
      <vt:lpstr>Hora de trabalhar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DIA – aula 01</dc:title>
  <dc:creator>Windows</dc:creator>
  <cp:lastModifiedBy>Windows</cp:lastModifiedBy>
  <cp:revision>43</cp:revision>
  <dcterms:created xsi:type="dcterms:W3CDTF">2018-02-23T17:12:15Z</dcterms:created>
  <dcterms:modified xsi:type="dcterms:W3CDTF">2018-03-07T01:28:03Z</dcterms:modified>
</cp:coreProperties>
</file>